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69" r:id="rId3"/>
    <p:sldId id="260" r:id="rId4"/>
    <p:sldId id="261" r:id="rId5"/>
    <p:sldId id="263"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67" r:id="rId21"/>
    <p:sldId id="268" r:id="rId22"/>
    <p:sldId id="259"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79" autoAdjust="0"/>
    <p:restoredTop sz="94660"/>
  </p:normalViewPr>
  <p:slideViewPr>
    <p:cSldViewPr snapToGrid="0">
      <p:cViewPr>
        <p:scale>
          <a:sx n="97" d="100"/>
          <a:sy n="97" d="100"/>
        </p:scale>
        <p:origin x="72" y="-138"/>
      </p:cViewPr>
      <p:guideLst/>
    </p:cSldViewPr>
  </p:slideViewPr>
  <p:notesTextViewPr>
    <p:cViewPr>
      <p:scale>
        <a:sx n="1" d="1"/>
        <a:sy n="1" d="1"/>
      </p:scale>
      <p:origin x="0" y="0"/>
    </p:cViewPr>
  </p:notesTextViewPr>
  <p:notesViewPr>
    <p:cSldViewPr snapToGrid="0">
      <p:cViewPr varScale="1">
        <p:scale>
          <a:sx n="98" d="100"/>
          <a:sy n="98" d="100"/>
        </p:scale>
        <p:origin x="351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8EB7032-F0D6-4A01-845E-F640D5DCE90C}" type="datetimeFigureOut">
              <a:rPr lang="nl-NL" smtClean="0"/>
              <a:t>27-9-2018</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1A04F1-D7F4-4979-9173-69F0753CB55B}" type="slidenum">
              <a:rPr lang="nl-NL" smtClean="0"/>
              <a:t>‹nr.›</a:t>
            </a:fld>
            <a:endParaRPr lang="nl-NL"/>
          </a:p>
        </p:txBody>
      </p:sp>
    </p:spTree>
    <p:extLst>
      <p:ext uri="{BB962C8B-B14F-4D97-AF65-F5344CB8AC3E}">
        <p14:creationId xmlns:p14="http://schemas.microsoft.com/office/powerpoint/2010/main" val="394730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sdia">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kstvak 5"/>
          <p:cNvSpPr txBox="1"/>
          <p:nvPr userDrawn="1"/>
        </p:nvSpPr>
        <p:spPr>
          <a:xfrm>
            <a:off x="1130533" y="6142150"/>
            <a:ext cx="4680065" cy="369332"/>
          </a:xfrm>
          <a:prstGeom prst="rect">
            <a:avLst/>
          </a:prstGeom>
          <a:solidFill>
            <a:schemeClr val="bg1"/>
          </a:solidFill>
        </p:spPr>
        <p:txBody>
          <a:bodyPr wrap="square" rtlCol="0">
            <a:spAutoFit/>
          </a:bodyPr>
          <a:lstStyle/>
          <a:p>
            <a:endParaRPr lang="nl-NL" dirty="0"/>
          </a:p>
        </p:txBody>
      </p:sp>
      <p:pic>
        <p:nvPicPr>
          <p:cNvPr id="7" name="Afbeelding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463" y="5787319"/>
            <a:ext cx="6553213" cy="1078994"/>
          </a:xfrm>
          <a:prstGeom prst="rect">
            <a:avLst/>
          </a:prstGeom>
        </p:spPr>
      </p:pic>
    </p:spTree>
    <p:extLst>
      <p:ext uri="{BB962C8B-B14F-4D97-AF65-F5344CB8AC3E}">
        <p14:creationId xmlns:p14="http://schemas.microsoft.com/office/powerpoint/2010/main" val="64145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MetBeeld">
    <p:spTree>
      <p:nvGrpSpPr>
        <p:cNvPr id="1" name=""/>
        <p:cNvGrpSpPr/>
        <p:nvPr/>
      </p:nvGrpSpPr>
      <p:grpSpPr>
        <a:xfrm>
          <a:off x="0" y="0"/>
          <a:ext cx="0" cy="0"/>
          <a:chOff x="0" y="0"/>
          <a:chExt cx="0" cy="0"/>
        </a:xfrm>
      </p:grpSpPr>
      <p:sp>
        <p:nvSpPr>
          <p:cNvPr id="11" name="Tijdelijke aanduiding voor afbeelding 8"/>
          <p:cNvSpPr>
            <a:spLocks noGrp="1"/>
          </p:cNvSpPr>
          <p:nvPr>
            <p:ph type="pic" sz="quarter" idx="11" hasCustomPrompt="1"/>
          </p:nvPr>
        </p:nvSpPr>
        <p:spPr>
          <a:xfrm>
            <a:off x="0" y="0"/>
            <a:ext cx="9720000" cy="6858000"/>
          </a:xfrm>
        </p:spPr>
        <p:txBody>
          <a:bodyPr/>
          <a:lstStyle>
            <a:lvl1pPr marL="0" indent="0" algn="l">
              <a:buFontTx/>
              <a:buNone/>
              <a:defRPr sz="1600" baseline="0"/>
            </a:lvl1pPr>
          </a:lstStyle>
          <a:p>
            <a:r>
              <a:rPr lang="nl-NL" dirty="0" smtClean="0"/>
              <a:t>Klik op het pictogram in het midden om een achtergrondafbeelding toe te voegen (19,05 x 27 cm). </a:t>
            </a:r>
            <a:br>
              <a:rPr lang="nl-NL" dirty="0" smtClean="0"/>
            </a:br>
            <a:r>
              <a:rPr lang="nl-NL" dirty="0" smtClean="0"/>
              <a:t>Verplaats deze vervolgens naar de achtergrond om de tekst te typen.</a:t>
            </a:r>
            <a:endParaRPr lang="nl-NL" dirty="0"/>
          </a:p>
        </p:txBody>
      </p:sp>
      <p:sp>
        <p:nvSpPr>
          <p:cNvPr id="2" name="Titel 1"/>
          <p:cNvSpPr>
            <a:spLocks noGrp="1"/>
          </p:cNvSpPr>
          <p:nvPr>
            <p:ph type="ctrTitle"/>
          </p:nvPr>
        </p:nvSpPr>
        <p:spPr>
          <a:xfrm>
            <a:off x="720000" y="3060000"/>
            <a:ext cx="8280000" cy="720000"/>
          </a:xfrm>
        </p:spPr>
        <p:txBody>
          <a:bodyPr lIns="0" tIns="0" rIns="0" bIns="0" anchor="t" anchorCtr="0">
            <a:noAutofit/>
          </a:bodyPr>
          <a:lstStyle>
            <a:lvl1pPr algn="l">
              <a:defRPr sz="4400" b="1" i="0" baseline="0">
                <a:solidFill>
                  <a:schemeClr val="bg1"/>
                </a:solidFill>
                <a:latin typeface="Arial" panose="020B0604020202020204"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720000" y="3816000"/>
            <a:ext cx="8280000" cy="720000"/>
          </a:xfrm>
        </p:spPr>
        <p:txBody>
          <a:bodyPr lIns="0" tIns="0" rIns="0" bIns="0">
            <a:noAutofit/>
          </a:bodyPr>
          <a:lstStyle>
            <a:lvl1pPr marL="0" indent="0" algn="l">
              <a:buNone/>
              <a:defRPr sz="24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34517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ZonderBeeld">
    <p:spTree>
      <p:nvGrpSpPr>
        <p:cNvPr id="1" name=""/>
        <p:cNvGrpSpPr/>
        <p:nvPr/>
      </p:nvGrpSpPr>
      <p:grpSpPr>
        <a:xfrm>
          <a:off x="0" y="0"/>
          <a:ext cx="0" cy="0"/>
          <a:chOff x="0" y="0"/>
          <a:chExt cx="0" cy="0"/>
        </a:xfrm>
      </p:grpSpPr>
      <p:sp>
        <p:nvSpPr>
          <p:cNvPr id="2" name="Titel 1"/>
          <p:cNvSpPr>
            <a:spLocks noGrp="1"/>
          </p:cNvSpPr>
          <p:nvPr>
            <p:ph type="ctrTitle"/>
          </p:nvPr>
        </p:nvSpPr>
        <p:spPr>
          <a:xfrm>
            <a:off x="720000" y="3060000"/>
            <a:ext cx="8280000" cy="720000"/>
          </a:xfrm>
        </p:spPr>
        <p:txBody>
          <a:bodyPr lIns="0" tIns="0" rIns="0" bIns="0" anchor="t" anchorCtr="0">
            <a:noAutofit/>
          </a:bodyPr>
          <a:lstStyle>
            <a:lvl1pPr algn="l">
              <a:defRPr sz="4400" b="1" i="0" baseline="0">
                <a:solidFill>
                  <a:srgbClr val="1E201F"/>
                </a:solidFill>
                <a:latin typeface="Arial" panose="020B0604020202020204"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720000" y="3816000"/>
            <a:ext cx="8280000" cy="720000"/>
          </a:xfrm>
        </p:spPr>
        <p:txBody>
          <a:bodyPr lIns="0" tIns="0" rIns="0" bIns="0">
            <a:noAutofit/>
          </a:bodyPr>
          <a:lstStyle>
            <a:lvl1pPr marL="0" indent="0" algn="l">
              <a:buNone/>
              <a:defRPr sz="2400" baseline="0">
                <a:solidFill>
                  <a:srgbClr val="1E201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97805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el en tekst/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428081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fbeelding">
    <p:spTree>
      <p:nvGrpSpPr>
        <p:cNvPr id="1" name=""/>
        <p:cNvGrpSpPr/>
        <p:nvPr/>
      </p:nvGrpSpPr>
      <p:grpSpPr>
        <a:xfrm>
          <a:off x="0" y="0"/>
          <a:ext cx="0" cy="0"/>
          <a:chOff x="0" y="0"/>
          <a:chExt cx="0" cy="0"/>
        </a:xfrm>
      </p:grpSpPr>
      <p:sp>
        <p:nvSpPr>
          <p:cNvPr id="11" name="Tijdelijke aanduiding voor afbeelding 8"/>
          <p:cNvSpPr>
            <a:spLocks noGrp="1"/>
          </p:cNvSpPr>
          <p:nvPr>
            <p:ph type="pic" sz="quarter" idx="11" hasCustomPrompt="1"/>
          </p:nvPr>
        </p:nvSpPr>
        <p:spPr>
          <a:xfrm>
            <a:off x="0" y="0"/>
            <a:ext cx="9720000" cy="6858000"/>
          </a:xfrm>
        </p:spPr>
        <p:txBody>
          <a:bodyPr/>
          <a:lstStyle>
            <a:lvl1pPr marL="0" indent="0" algn="l">
              <a:buFontTx/>
              <a:buNone/>
              <a:defRPr sz="1600" baseline="0"/>
            </a:lvl1pPr>
          </a:lstStyle>
          <a:p>
            <a:r>
              <a:rPr lang="nl-NL" dirty="0" smtClean="0"/>
              <a:t>Klik op het pictogram in het midden om een achtergrondafbeelding toe te voegen (19,05 x 27 cm). </a:t>
            </a:r>
            <a:br>
              <a:rPr lang="nl-NL" dirty="0" smtClean="0"/>
            </a:br>
            <a:endParaRPr lang="nl-NL" dirty="0"/>
          </a:p>
        </p:txBody>
      </p:sp>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86488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el, tekst en afbeelding">
    <p:spTree>
      <p:nvGrpSpPr>
        <p:cNvPr id="1" name=""/>
        <p:cNvGrpSpPr/>
        <p:nvPr/>
      </p:nvGrpSpPr>
      <p:grpSpPr>
        <a:xfrm>
          <a:off x="0" y="0"/>
          <a:ext cx="0" cy="0"/>
          <a:chOff x="0" y="0"/>
          <a:chExt cx="0" cy="0"/>
        </a:xfrm>
      </p:grpSpPr>
      <p:sp>
        <p:nvSpPr>
          <p:cNvPr id="6" name="Tijdelijke aanduiding voor afbeelding 5"/>
          <p:cNvSpPr>
            <a:spLocks noGrp="1"/>
          </p:cNvSpPr>
          <p:nvPr>
            <p:ph type="pic" sz="quarter" idx="11" hasCustomPrompt="1"/>
          </p:nvPr>
        </p:nvSpPr>
        <p:spPr>
          <a:xfrm>
            <a:off x="0" y="0"/>
            <a:ext cx="9720000" cy="6858000"/>
          </a:xfrm>
        </p:spPr>
        <p:txBody>
          <a:bodyPr>
            <a:noAutofit/>
          </a:bodyPr>
          <a:lstStyle>
            <a:lvl1pPr marL="0" indent="0">
              <a:buFontTx/>
              <a:buNone/>
              <a:defRPr sz="1600"/>
            </a:lvl1pPr>
          </a:lstStyle>
          <a:p>
            <a:r>
              <a:rPr lang="nl-NL" dirty="0" smtClean="0"/>
              <a:t>Klik op het pictogram in het midden om een afbeelding toe te voegen (19,05 x 10 cm).</a:t>
            </a:r>
            <a:r>
              <a:rPr lang="nl-NL" sz="1600" dirty="0" smtClean="0"/>
              <a:t> </a:t>
            </a:r>
            <a:endParaRPr lang="nl-NL" dirty="0"/>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84388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 tekst en afbeelding">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4932000" cy="720000"/>
          </a:xfrm>
        </p:spPr>
        <p:txBody>
          <a:bodyPr/>
          <a:lstStyle/>
          <a:p>
            <a:r>
              <a:rPr lang="nl-NL" smtClean="0"/>
              <a:t>Klik om de stijl te bewerken</a:t>
            </a:r>
            <a:endParaRPr lang="nl-NL" dirty="0"/>
          </a:p>
        </p:txBody>
      </p:sp>
      <p:sp>
        <p:nvSpPr>
          <p:cNvPr id="4" name="Tijdelijke aanduiding voor tekst 3"/>
          <p:cNvSpPr>
            <a:spLocks noGrp="1"/>
          </p:cNvSpPr>
          <p:nvPr>
            <p:ph type="body" sz="quarter" idx="10" hasCustomPrompt="1"/>
          </p:nvPr>
        </p:nvSpPr>
        <p:spPr>
          <a:xfrm>
            <a:off x="2088000" y="1476000"/>
            <a:ext cx="3600000" cy="4680000"/>
          </a:xfrm>
        </p:spPr>
        <p:txBody>
          <a:bodyPr/>
          <a:lstStyle/>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afbeelding 5"/>
          <p:cNvSpPr>
            <a:spLocks noGrp="1"/>
          </p:cNvSpPr>
          <p:nvPr>
            <p:ph type="pic" sz="quarter" idx="11" hasCustomPrompt="1"/>
          </p:nvPr>
        </p:nvSpPr>
        <p:spPr>
          <a:xfrm>
            <a:off x="6120000" y="0"/>
            <a:ext cx="3600000" cy="6858000"/>
          </a:xfrm>
        </p:spPr>
        <p:txBody>
          <a:bodyPr>
            <a:normAutofit/>
          </a:bodyPr>
          <a:lstStyle>
            <a:lvl1pPr marL="0" indent="0">
              <a:buFontTx/>
              <a:buNone/>
              <a:defRPr sz="1600"/>
            </a:lvl1pPr>
          </a:lstStyle>
          <a:p>
            <a:r>
              <a:rPr lang="nl-NL" dirty="0" smtClean="0"/>
              <a:t>Klik op het pictogram in het midden om een afbeelding toe te voegen (19,05 x 10 cm).</a:t>
            </a:r>
            <a:r>
              <a:rPr lang="nl-NL" sz="1600" dirty="0" smtClean="0"/>
              <a:t> </a:t>
            </a:r>
            <a:endParaRPr lang="nl-NL" dirty="0"/>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54039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4932000" cy="720000"/>
          </a:xfrm>
        </p:spPr>
        <p:txBody>
          <a:bodyPr/>
          <a:lstStyle/>
          <a:p>
            <a:r>
              <a:rPr lang="nl-NL" smtClean="0"/>
              <a:t>Klik om de stijl te bewerken</a:t>
            </a:r>
            <a:endParaRPr lang="nl-NL" dirty="0"/>
          </a:p>
        </p:txBody>
      </p:sp>
      <p:sp>
        <p:nvSpPr>
          <p:cNvPr id="4" name="Tijdelijke aanduiding voor tekst 3"/>
          <p:cNvSpPr>
            <a:spLocks noGrp="1"/>
          </p:cNvSpPr>
          <p:nvPr>
            <p:ph type="body" sz="quarter" idx="10" hasCustomPrompt="1"/>
          </p:nvPr>
        </p:nvSpPr>
        <p:spPr>
          <a:xfrm>
            <a:off x="2088000" y="1476000"/>
            <a:ext cx="7200000" cy="4680000"/>
          </a:xfrm>
        </p:spPr>
        <p:txBody>
          <a:bodyPr/>
          <a:lstStyle/>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Tree>
    <p:extLst>
      <p:ext uri="{BB962C8B-B14F-4D97-AF65-F5344CB8AC3E}">
        <p14:creationId xmlns:p14="http://schemas.microsoft.com/office/powerpoint/2010/main" val="349904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lotdia">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kstvak 2"/>
          <p:cNvSpPr txBox="1"/>
          <p:nvPr userDrawn="1"/>
        </p:nvSpPr>
        <p:spPr>
          <a:xfrm>
            <a:off x="1130533" y="6142150"/>
            <a:ext cx="4680065" cy="369332"/>
          </a:xfrm>
          <a:prstGeom prst="rect">
            <a:avLst/>
          </a:prstGeom>
          <a:solidFill>
            <a:schemeClr val="bg1"/>
          </a:solidFill>
        </p:spPr>
        <p:txBody>
          <a:bodyPr wrap="square" rtlCol="0">
            <a:spAutoFit/>
          </a:bodyPr>
          <a:lstStyle/>
          <a:p>
            <a:endParaRPr lang="nl-NL" dirty="0"/>
          </a:p>
        </p:txBody>
      </p:sp>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463" y="5787319"/>
            <a:ext cx="6553213" cy="1078994"/>
          </a:xfrm>
          <a:prstGeom prst="rect">
            <a:avLst/>
          </a:prstGeom>
        </p:spPr>
      </p:pic>
    </p:spTree>
    <p:extLst>
      <p:ext uri="{BB962C8B-B14F-4D97-AF65-F5344CB8AC3E}">
        <p14:creationId xmlns:p14="http://schemas.microsoft.com/office/powerpoint/2010/main" val="549768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9734400" y="0"/>
            <a:ext cx="2459736" cy="6858000"/>
          </a:xfrm>
          <a:prstGeom prst="rect">
            <a:avLst/>
          </a:prstGeom>
        </p:spPr>
      </p:pic>
      <p:sp>
        <p:nvSpPr>
          <p:cNvPr id="2" name="Tijdelijke aanduiding voor titel 1"/>
          <p:cNvSpPr>
            <a:spLocks noGrp="1"/>
          </p:cNvSpPr>
          <p:nvPr>
            <p:ph type="title"/>
          </p:nvPr>
        </p:nvSpPr>
        <p:spPr>
          <a:xfrm>
            <a:off x="756000" y="576000"/>
            <a:ext cx="9036000" cy="1080000"/>
          </a:xfrm>
          <a:prstGeom prst="rect">
            <a:avLst/>
          </a:prstGeom>
        </p:spPr>
        <p:txBody>
          <a:bodyPr vert="horz" lIns="0" tIns="0" rIns="0" bIns="0" rtlCol="0" anchor="t" anchorCtr="0">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2052000" y="1728000"/>
            <a:ext cx="7740000" cy="4351338"/>
          </a:xfrm>
          <a:prstGeom prst="rect">
            <a:avLst/>
          </a:prstGeom>
        </p:spPr>
        <p:txBody>
          <a:bodyPr vert="horz" lIns="0" tIns="0" rIns="0" bIns="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62569276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 id="2147483653" r:id="rId5"/>
    <p:sldLayoutId id="2147483657" r:id="rId6"/>
    <p:sldLayoutId id="2147483654" r:id="rId7"/>
    <p:sldLayoutId id="2147483655" r:id="rId8"/>
    <p:sldLayoutId id="2147483656" r:id="rId9"/>
  </p:sldLayoutIdLst>
  <p:txStyles>
    <p:titleStyle>
      <a:lvl1pPr algn="l" defTabSz="914400" rtl="0" eaLnBrk="1" latinLnBrk="0" hangingPunct="1">
        <a:lnSpc>
          <a:spcPct val="90000"/>
        </a:lnSpc>
        <a:spcBef>
          <a:spcPct val="0"/>
        </a:spcBef>
        <a:buNone/>
        <a:defRPr sz="4400" b="1" kern="1200" baseline="0">
          <a:solidFill>
            <a:srgbClr val="1E201F"/>
          </a:solidFill>
          <a:latin typeface="Arial" panose="020B0604020202020204" pitchFamily="34" charset="0"/>
          <a:ea typeface="+mj-ea"/>
          <a:cs typeface="+mj-cs"/>
        </a:defRPr>
      </a:lvl1pPr>
    </p:titleStyle>
    <p:bodyStyle>
      <a:lvl1pPr marL="0" indent="-360000" algn="l" defTabSz="914400" rtl="0" eaLnBrk="1" latinLnBrk="0" hangingPunct="1">
        <a:lnSpc>
          <a:spcPct val="100000"/>
        </a:lnSpc>
        <a:spcBef>
          <a:spcPts val="0"/>
        </a:spcBef>
        <a:buFont typeface="Arial" panose="020B0604020202020204" pitchFamily="34" charset="0"/>
        <a:buChar char="•"/>
        <a:defRPr sz="2400" kern="1200" baseline="0">
          <a:solidFill>
            <a:srgbClr val="1E201F"/>
          </a:solidFill>
          <a:latin typeface="+mn-lt"/>
          <a:ea typeface="+mn-ea"/>
          <a:cs typeface="+mn-cs"/>
        </a:defRPr>
      </a:lvl1pPr>
      <a:lvl2pPr marL="0" indent="0" algn="l" defTabSz="914400" rtl="0" eaLnBrk="1" latinLnBrk="0" hangingPunct="1">
        <a:lnSpc>
          <a:spcPct val="100000"/>
        </a:lnSpc>
        <a:spcBef>
          <a:spcPts val="0"/>
        </a:spcBef>
        <a:buFontTx/>
        <a:buNone/>
        <a:defRPr sz="2400" kern="1200" baseline="0">
          <a:solidFill>
            <a:srgbClr val="1E201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E201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E201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E201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www.carrieretijger.nl/functioneren/samenwerken/sociale-vaardigheden/omgaan-met-agressie" TargetMode="External"/><Relationship Id="rId2" Type="http://schemas.openxmlformats.org/officeDocument/2006/relationships/hyperlink" Target="http://www.carrieretijger.nl/functioneren/samenwerken/sociale-vaardigheden/assertiviteit" TargetMode="External"/><Relationship Id="rId1" Type="http://schemas.openxmlformats.org/officeDocument/2006/relationships/slideLayout" Target="../slideLayouts/slideLayout8.xml"/><Relationship Id="rId4" Type="http://schemas.openxmlformats.org/officeDocument/2006/relationships/hyperlink" Target="http://www.carrieretijger.nl/carriere/solliciteren/afronding/arbeidsvoorwaardengespre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carrieretijger.nl/functioneren/communiceren/mondeling/vaardigheden/feedback-geven" TargetMode="External"/><Relationship Id="rId2" Type="http://schemas.openxmlformats.org/officeDocument/2006/relationships/hyperlink" Target="http://www.carrieretijger.nl/functioneren/communiceren/mondeling/vaardigheden/discussieren"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www.carrieretijger.nl/beroep/economie-management/commercieel/inkoper/index_html" TargetMode="External"/><Relationship Id="rId2" Type="http://schemas.openxmlformats.org/officeDocument/2006/relationships/hyperlink" Target="http://www.carrieretijger.nl/functioneren/communiceren/mondeling/modellen/onderhandeling" TargetMode="External"/><Relationship Id="rId1" Type="http://schemas.openxmlformats.org/officeDocument/2006/relationships/slideLayout" Target="../slideLayouts/slideLayout8.xml"/><Relationship Id="rId4" Type="http://schemas.openxmlformats.org/officeDocument/2006/relationships/hyperlink" Target="http://www.carrieretijger.nl/beroep/economie-management/commercieel/verkoper/index_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Het gesprek</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953729" y="1720645"/>
            <a:ext cx="8996516" cy="2585323"/>
          </a:xfrm>
          <a:prstGeom prst="rect">
            <a:avLst/>
          </a:prstGeom>
        </p:spPr>
        <p:txBody>
          <a:bodyPr wrap="square">
            <a:spAutoFit/>
          </a:bodyPr>
          <a:lstStyle/>
          <a:p>
            <a:r>
              <a:rPr lang="nl-NL" altLang="nl-NL" b="1" dirty="0">
                <a:latin typeface="Tahoma" panose="020B0604030504040204" pitchFamily="34" charset="0"/>
              </a:rPr>
              <a:t>Wat wil je overbrengen </a:t>
            </a:r>
            <a:r>
              <a:rPr lang="nl-NL" altLang="nl-NL" dirty="0">
                <a:latin typeface="Tahoma" panose="020B0604030504040204" pitchFamily="34" charset="0"/>
              </a:rPr>
              <a:t>(inhoud)</a:t>
            </a:r>
          </a:p>
          <a:p>
            <a:pPr lvl="4"/>
            <a:r>
              <a:rPr lang="nl-NL" altLang="nl-NL" sz="1200" dirty="0">
                <a:latin typeface="Tahoma" panose="020B0604030504040204" pitchFamily="34" charset="0"/>
              </a:rPr>
              <a:t>Zet de feiten op een rij</a:t>
            </a:r>
          </a:p>
          <a:p>
            <a:pPr lvl="4"/>
            <a:r>
              <a:rPr lang="nl-NL" altLang="nl-NL" sz="1200" dirty="0">
                <a:latin typeface="Tahoma" panose="020B0604030504040204" pitchFamily="34" charset="0"/>
              </a:rPr>
              <a:t>Wat zijn hoofdzaken en </a:t>
            </a:r>
            <a:r>
              <a:rPr lang="nl-NL" altLang="nl-NL" sz="1200" dirty="0" smtClean="0">
                <a:latin typeface="Tahoma" panose="020B0604030504040204" pitchFamily="34" charset="0"/>
              </a:rPr>
              <a:t>bijzaken</a:t>
            </a:r>
          </a:p>
          <a:p>
            <a:pPr lvl="4"/>
            <a:endParaRPr lang="nl-NL" altLang="nl-NL" sz="1200" dirty="0">
              <a:latin typeface="Tahoma" panose="020B0604030504040204" pitchFamily="34" charset="0"/>
            </a:endParaRPr>
          </a:p>
          <a:p>
            <a:r>
              <a:rPr lang="nl-NL" altLang="nl-NL" b="1" dirty="0">
                <a:latin typeface="Tahoma" panose="020B0604030504040204" pitchFamily="34" charset="0"/>
              </a:rPr>
              <a:t>Wat wil je bereiken </a:t>
            </a:r>
            <a:r>
              <a:rPr lang="nl-NL" altLang="nl-NL" dirty="0">
                <a:latin typeface="Tahoma" panose="020B0604030504040204" pitchFamily="34" charset="0"/>
              </a:rPr>
              <a:t>(proces)</a:t>
            </a:r>
          </a:p>
          <a:p>
            <a:pPr lvl="4"/>
            <a:r>
              <a:rPr lang="nl-NL" altLang="nl-NL" dirty="0">
                <a:latin typeface="Tahoma" panose="020B0604030504040204" pitchFamily="34" charset="0"/>
              </a:rPr>
              <a:t>Waar wil je naar toe</a:t>
            </a:r>
          </a:p>
          <a:p>
            <a:pPr lvl="4"/>
            <a:r>
              <a:rPr lang="nl-NL" altLang="nl-NL" dirty="0">
                <a:latin typeface="Tahoma" panose="020B0604030504040204" pitchFamily="34" charset="0"/>
              </a:rPr>
              <a:t>Per gesprek een doel nastreven</a:t>
            </a:r>
          </a:p>
          <a:p>
            <a:pPr lvl="4"/>
            <a:r>
              <a:rPr lang="nl-NL" altLang="nl-NL" dirty="0">
                <a:latin typeface="Tahoma" panose="020B0604030504040204" pitchFamily="34" charset="0"/>
              </a:rPr>
              <a:t>Meerdere doelen werkt </a:t>
            </a:r>
            <a:r>
              <a:rPr lang="nl-NL" altLang="nl-NL" dirty="0" smtClean="0">
                <a:latin typeface="Tahoma" panose="020B0604030504040204" pitchFamily="34" charset="0"/>
              </a:rPr>
              <a:t>verwarrend</a:t>
            </a:r>
          </a:p>
          <a:p>
            <a:pPr lvl="4"/>
            <a:endParaRPr lang="nl-NL" altLang="nl-NL" dirty="0" smtClean="0">
              <a:latin typeface="Tahoma" panose="020B0604030504040204" pitchFamily="34" charset="0"/>
            </a:endParaRPr>
          </a:p>
          <a:p>
            <a:r>
              <a:rPr lang="nl-NL" altLang="nl-NL" b="1" dirty="0" smtClean="0">
                <a:latin typeface="Tahoma" panose="020B0604030504040204" pitchFamily="34" charset="0"/>
              </a:rPr>
              <a:t>Hoe </a:t>
            </a:r>
            <a:r>
              <a:rPr lang="nl-NL" altLang="nl-NL" b="1" dirty="0">
                <a:latin typeface="Tahoma" panose="020B0604030504040204" pitchFamily="34" charset="0"/>
              </a:rPr>
              <a:t>wil je het aanpakken </a:t>
            </a:r>
            <a:r>
              <a:rPr lang="nl-NL" altLang="nl-NL" dirty="0">
                <a:latin typeface="Tahoma" panose="020B0604030504040204" pitchFamily="34" charset="0"/>
              </a:rPr>
              <a:t>(procedure)</a:t>
            </a:r>
          </a:p>
        </p:txBody>
      </p:sp>
    </p:spTree>
    <p:extLst>
      <p:ext uri="{BB962C8B-B14F-4D97-AF65-F5344CB8AC3E}">
        <p14:creationId xmlns:p14="http://schemas.microsoft.com/office/powerpoint/2010/main" val="3123274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fontScale="90000"/>
          </a:bodyPr>
          <a:lstStyle/>
          <a:p>
            <a:pPr algn="ctr"/>
            <a:r>
              <a:rPr lang="nl-NL" dirty="0" smtClean="0"/>
              <a:t>Slecht nieuws of conflict</a:t>
            </a:r>
            <a:br>
              <a:rPr lang="nl-NL" dirty="0" smtClean="0"/>
            </a:br>
            <a:r>
              <a:rPr lang="nl-NL" dirty="0" smtClean="0"/>
              <a:t/>
            </a:r>
            <a:br>
              <a:rPr lang="nl-NL" dirty="0" smtClean="0"/>
            </a:br>
            <a:r>
              <a:rPr lang="nl-NL" dirty="0" smtClean="0"/>
              <a:t>Blijf communiceren!</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580102" y="2418736"/>
            <a:ext cx="9537291" cy="2092881"/>
          </a:xfrm>
          <a:prstGeom prst="rect">
            <a:avLst/>
          </a:prstGeom>
        </p:spPr>
        <p:txBody>
          <a:bodyPr wrap="square">
            <a:spAutoFit/>
          </a:bodyPr>
          <a:lstStyle/>
          <a:p>
            <a:r>
              <a:rPr lang="nl-NL" altLang="nl-NL" sz="1600" b="1" dirty="0">
                <a:latin typeface="Tahoma" panose="020B0604030504040204" pitchFamily="34" charset="0"/>
              </a:rPr>
              <a:t>De kunst van het brengen van slecht nieuws en het oplossen van een conflict ligt niet zozeer in het aangaan ervan, maar in het behouden van een goede relatie</a:t>
            </a:r>
            <a:r>
              <a:rPr lang="nl-NL" altLang="nl-NL" sz="1600" b="1" dirty="0" smtClean="0">
                <a:latin typeface="Tahoma" panose="020B0604030504040204" pitchFamily="34" charset="0"/>
              </a:rPr>
              <a:t>.</a:t>
            </a:r>
          </a:p>
          <a:p>
            <a:endParaRPr lang="nl-NL" altLang="nl-NL" sz="1600" dirty="0">
              <a:latin typeface="Tahoma" panose="020B0604030504040204" pitchFamily="34" charset="0"/>
            </a:endParaRPr>
          </a:p>
          <a:p>
            <a:r>
              <a:rPr lang="nl-NL" altLang="nl-NL" sz="1600" b="1" dirty="0">
                <a:latin typeface="Tahoma" panose="020B0604030504040204" pitchFamily="34" charset="0"/>
                <a:cs typeface="Tahoma" panose="020B0604030504040204" pitchFamily="34" charset="0"/>
              </a:rPr>
              <a:t>Waar zijn conflicten eigenlijk goed </a:t>
            </a:r>
            <a:r>
              <a:rPr lang="nl-NL" altLang="nl-NL" sz="1600" b="1" dirty="0" smtClean="0">
                <a:latin typeface="Tahoma" panose="020B0604030504040204" pitchFamily="34" charset="0"/>
                <a:cs typeface="Tahoma" panose="020B0604030504040204" pitchFamily="34" charset="0"/>
              </a:rPr>
              <a:t>voor?</a:t>
            </a:r>
          </a:p>
          <a:p>
            <a:pPr marL="171450" indent="-171450">
              <a:buFont typeface="Arial" panose="020B0604020202020204" pitchFamily="34" charset="0"/>
              <a:buChar char="•"/>
            </a:pPr>
            <a:r>
              <a:rPr lang="nl-NL" altLang="nl-NL" sz="1100" dirty="0" smtClean="0">
                <a:latin typeface="Tahoma" panose="020B0604030504040204" pitchFamily="34" charset="0"/>
                <a:cs typeface="Tahoma" panose="020B0604030504040204" pitchFamily="34" charset="0"/>
              </a:rPr>
              <a:t>Je </a:t>
            </a:r>
            <a:r>
              <a:rPr lang="nl-NL" altLang="nl-NL" sz="1100" dirty="0">
                <a:latin typeface="Tahoma" panose="020B0604030504040204" pitchFamily="34" charset="0"/>
                <a:cs typeface="Tahoma" panose="020B0604030504040204" pitchFamily="34" charset="0"/>
              </a:rPr>
              <a:t>leert je eigen grenzen beter kennen, want een conflict is een signaal dat er een grens overschreden </a:t>
            </a:r>
            <a:r>
              <a:rPr lang="nl-NL" altLang="nl-NL" sz="1100" dirty="0" smtClean="0">
                <a:latin typeface="Tahoma" panose="020B0604030504040204" pitchFamily="34" charset="0"/>
                <a:cs typeface="Tahoma" panose="020B0604030504040204" pitchFamily="34" charset="0"/>
              </a:rPr>
              <a:t>is.</a:t>
            </a:r>
          </a:p>
          <a:p>
            <a:pPr marL="171450" indent="-171450">
              <a:buFont typeface="Arial" panose="020B0604020202020204" pitchFamily="34" charset="0"/>
              <a:buChar char="•"/>
            </a:pPr>
            <a:r>
              <a:rPr lang="nl-NL" altLang="nl-NL" sz="1100" dirty="0" smtClean="0">
                <a:latin typeface="Tahoma" panose="020B0604030504040204" pitchFamily="34" charset="0"/>
                <a:cs typeface="Tahoma" panose="020B0604030504040204" pitchFamily="34" charset="0"/>
              </a:rPr>
              <a:t>Beide </a:t>
            </a:r>
            <a:r>
              <a:rPr lang="nl-NL" altLang="nl-NL" sz="1100" dirty="0">
                <a:latin typeface="Tahoma" panose="020B0604030504040204" pitchFamily="34" charset="0"/>
                <a:cs typeface="Tahoma" panose="020B0604030504040204" pitchFamily="34" charset="0"/>
              </a:rPr>
              <a:t>partijen laten het </a:t>
            </a:r>
            <a:r>
              <a:rPr lang="nl-NL" altLang="nl-NL" sz="1100" b="1" dirty="0">
                <a:latin typeface="Tahoma" panose="020B0604030504040204" pitchFamily="34" charset="0"/>
                <a:cs typeface="Tahoma" panose="020B0604030504040204" pitchFamily="34" charset="0"/>
              </a:rPr>
              <a:t>achterste van hun tong</a:t>
            </a:r>
            <a:r>
              <a:rPr lang="nl-NL" altLang="nl-NL" sz="1100" dirty="0">
                <a:latin typeface="Tahoma" panose="020B0604030504040204" pitchFamily="34" charset="0"/>
                <a:cs typeface="Tahoma" panose="020B0604030504040204" pitchFamily="34" charset="0"/>
              </a:rPr>
              <a:t> zien, en komen écht voor hun mening en ongenoegens </a:t>
            </a:r>
            <a:r>
              <a:rPr lang="nl-NL" altLang="nl-NL" sz="1100" dirty="0" smtClean="0">
                <a:latin typeface="Tahoma" panose="020B0604030504040204" pitchFamily="34" charset="0"/>
                <a:cs typeface="Tahoma" panose="020B0604030504040204" pitchFamily="34" charset="0"/>
              </a:rPr>
              <a:t>uit.</a:t>
            </a:r>
          </a:p>
          <a:p>
            <a:pPr marL="171450" indent="-171450">
              <a:buFont typeface="Arial" panose="020B0604020202020204" pitchFamily="34" charset="0"/>
              <a:buChar char="•"/>
            </a:pPr>
            <a:r>
              <a:rPr lang="nl-NL" altLang="nl-NL" sz="1100" dirty="0" smtClean="0">
                <a:latin typeface="Tahoma" panose="020B0604030504040204" pitchFamily="34" charset="0"/>
                <a:cs typeface="Tahoma" panose="020B0604030504040204" pitchFamily="34" charset="0"/>
              </a:rPr>
              <a:t>Het </a:t>
            </a:r>
            <a:r>
              <a:rPr lang="nl-NL" altLang="nl-NL" sz="1100" dirty="0">
                <a:latin typeface="Tahoma" panose="020B0604030504040204" pitchFamily="34" charset="0"/>
                <a:cs typeface="Tahoma" panose="020B0604030504040204" pitchFamily="34" charset="0"/>
              </a:rPr>
              <a:t>uitspreken van wat je dwars zit kan ontzettend opluchten als het conflict al een tijd in de lucht </a:t>
            </a:r>
            <a:r>
              <a:rPr lang="nl-NL" altLang="nl-NL" sz="1100" dirty="0" smtClean="0">
                <a:latin typeface="Tahoma" panose="020B0604030504040204" pitchFamily="34" charset="0"/>
                <a:cs typeface="Tahoma" panose="020B0604030504040204" pitchFamily="34" charset="0"/>
              </a:rPr>
              <a:t>hing.</a:t>
            </a:r>
          </a:p>
          <a:p>
            <a:pPr marL="171450" indent="-171450">
              <a:buFont typeface="Arial" panose="020B0604020202020204" pitchFamily="34" charset="0"/>
              <a:buChar char="•"/>
            </a:pPr>
            <a:r>
              <a:rPr lang="nl-NL" altLang="nl-NL" sz="1100" dirty="0" smtClean="0">
                <a:latin typeface="Tahoma" panose="020B0604030504040204" pitchFamily="34" charset="0"/>
                <a:cs typeface="Tahoma" panose="020B0604030504040204" pitchFamily="34" charset="0"/>
              </a:rPr>
              <a:t>Een </a:t>
            </a:r>
            <a:r>
              <a:rPr lang="nl-NL" altLang="nl-NL" sz="1100" dirty="0">
                <a:latin typeface="Tahoma" panose="020B0604030504040204" pitchFamily="34" charset="0"/>
                <a:cs typeface="Tahoma" panose="020B0604030504040204" pitchFamily="34" charset="0"/>
              </a:rPr>
              <a:t>conflict kan een </a:t>
            </a:r>
            <a:r>
              <a:rPr lang="nl-NL" altLang="nl-NL" sz="1100" b="1" dirty="0">
                <a:latin typeface="Tahoma" panose="020B0604030504040204" pitchFamily="34" charset="0"/>
                <a:cs typeface="Tahoma" panose="020B0604030504040204" pitchFamily="34" charset="0"/>
              </a:rPr>
              <a:t>vernieuwing in een relatie</a:t>
            </a:r>
            <a:r>
              <a:rPr lang="nl-NL" altLang="nl-NL" sz="1100" dirty="0">
                <a:latin typeface="Tahoma" panose="020B0604030504040204" pitchFamily="34" charset="0"/>
                <a:cs typeface="Tahoma" panose="020B0604030504040204" pitchFamily="34" charset="0"/>
              </a:rPr>
              <a:t> teweegbrengen. Je bezint je weer op je eigen belang en je uitgangspunten, de ander doet dat </a:t>
            </a:r>
            <a:r>
              <a:rPr lang="nl-NL" altLang="nl-NL" sz="1100" dirty="0" smtClean="0">
                <a:latin typeface="Tahoma" panose="020B0604030504040204" pitchFamily="34" charset="0"/>
                <a:cs typeface="Tahoma" panose="020B0604030504040204" pitchFamily="34" charset="0"/>
              </a:rPr>
              <a:t>ook.</a:t>
            </a:r>
          </a:p>
          <a:p>
            <a:pPr marL="171450" indent="-171450">
              <a:buFont typeface="Arial" panose="020B0604020202020204" pitchFamily="34" charset="0"/>
              <a:buChar char="•"/>
            </a:pPr>
            <a:r>
              <a:rPr lang="nl-NL" altLang="nl-NL" sz="1100" dirty="0" smtClean="0">
                <a:latin typeface="Tahoma" panose="020B0604030504040204" pitchFamily="34" charset="0"/>
                <a:cs typeface="Tahoma" panose="020B0604030504040204" pitchFamily="34" charset="0"/>
              </a:rPr>
              <a:t>Vernieuwing </a:t>
            </a:r>
            <a:r>
              <a:rPr lang="nl-NL" altLang="nl-NL" sz="1100" dirty="0">
                <a:latin typeface="Tahoma" panose="020B0604030504040204" pitchFamily="34" charset="0"/>
                <a:cs typeface="Tahoma" panose="020B0604030504040204" pitchFamily="34" charset="0"/>
              </a:rPr>
              <a:t>kan in dit geval ook betekenen dat je afscheid van elkaar neemt, als de tegenstellingen of conflictpunten onoplosbaar zijn.</a:t>
            </a:r>
          </a:p>
        </p:txBody>
      </p:sp>
    </p:spTree>
    <p:extLst>
      <p:ext uri="{BB962C8B-B14F-4D97-AF65-F5344CB8AC3E}">
        <p14:creationId xmlns:p14="http://schemas.microsoft.com/office/powerpoint/2010/main" val="3269121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fontScale="90000"/>
          </a:bodyPr>
          <a:lstStyle/>
          <a:p>
            <a:pPr algn="ctr"/>
            <a:r>
              <a:rPr lang="nl-NL" dirty="0" smtClean="0"/>
              <a:t>Het </a:t>
            </a:r>
            <a:r>
              <a:rPr lang="nl-NL" dirty="0" err="1" smtClean="0"/>
              <a:t>slecht-nieuws-gesprek</a:t>
            </a:r>
            <a:r>
              <a:rPr lang="nl-NL" dirty="0" smtClean="0"/>
              <a:t/>
            </a:r>
            <a:br>
              <a:rPr lang="nl-NL" dirty="0" smtClean="0"/>
            </a:br>
            <a:r>
              <a:rPr lang="nl-NL" dirty="0" smtClean="0"/>
              <a:t/>
            </a:r>
            <a:br>
              <a:rPr lang="nl-NL" dirty="0" smtClean="0"/>
            </a:b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580103" y="1700981"/>
            <a:ext cx="9537290" cy="2308324"/>
          </a:xfrm>
          <a:prstGeom prst="rect">
            <a:avLst/>
          </a:prstGeom>
        </p:spPr>
        <p:txBody>
          <a:bodyPr wrap="square">
            <a:spAutoFit/>
          </a:bodyPr>
          <a:lstStyle/>
          <a:p>
            <a:pPr marL="285750" indent="-285750">
              <a:buFont typeface="Arial" panose="020B0604020202020204" pitchFamily="34" charset="0"/>
              <a:buChar char="•"/>
            </a:pPr>
            <a:r>
              <a:rPr lang="nl-NL" altLang="nl-NL" sz="1600" dirty="0">
                <a:latin typeface="Tahoma" panose="020B0604030504040204" pitchFamily="34" charset="0"/>
              </a:rPr>
              <a:t>Geef een korte inleiding</a:t>
            </a:r>
            <a:r>
              <a:rPr lang="nl-NL" altLang="nl-NL" sz="1600" dirty="0" smtClean="0">
                <a:latin typeface="Tahoma" panose="020B0604030504040204" pitchFamily="34" charset="0"/>
              </a:rPr>
              <a:t>.</a:t>
            </a:r>
          </a:p>
          <a:p>
            <a:pPr marL="285750" indent="-285750">
              <a:buFont typeface="Arial" panose="020B0604020202020204" pitchFamily="34" charset="0"/>
              <a:buChar char="•"/>
            </a:pPr>
            <a:endParaRPr lang="nl-NL" altLang="nl-NL" sz="1600" dirty="0">
              <a:latin typeface="Tahoma" panose="020B0604030504040204" pitchFamily="34" charset="0"/>
            </a:endParaRPr>
          </a:p>
          <a:p>
            <a:pPr marL="285750" indent="-285750">
              <a:buFont typeface="Arial" panose="020B0604020202020204" pitchFamily="34" charset="0"/>
              <a:buChar char="•"/>
            </a:pPr>
            <a:r>
              <a:rPr lang="nl-NL" altLang="nl-NL" sz="1600" dirty="0">
                <a:latin typeface="Tahoma" panose="020B0604030504040204" pitchFamily="34" charset="0"/>
              </a:rPr>
              <a:t>Geef de ontvanger tijd om ‘de klap’ te verwerken (emotie, verontwaardiging, teleurstelling etc. </a:t>
            </a:r>
            <a:r>
              <a:rPr lang="nl-NL" altLang="nl-NL" sz="1600" dirty="0" smtClean="0">
                <a:latin typeface="Tahoma" panose="020B0604030504040204" pitchFamily="34" charset="0"/>
              </a:rPr>
              <a:t>)</a:t>
            </a:r>
          </a:p>
          <a:p>
            <a:pPr marL="285750" indent="-285750">
              <a:buFont typeface="Arial" panose="020B0604020202020204" pitchFamily="34" charset="0"/>
              <a:buChar char="•"/>
            </a:pPr>
            <a:endParaRPr lang="nl-NL" altLang="nl-NL" sz="1600" dirty="0">
              <a:latin typeface="Tahoma" panose="020B0604030504040204" pitchFamily="34" charset="0"/>
            </a:endParaRPr>
          </a:p>
          <a:p>
            <a:pPr marL="285750" indent="-285750">
              <a:buFont typeface="Arial" panose="020B0604020202020204" pitchFamily="34" charset="0"/>
              <a:buChar char="•"/>
            </a:pPr>
            <a:r>
              <a:rPr lang="nl-NL" altLang="nl-NL" sz="1600" dirty="0">
                <a:latin typeface="Tahoma" panose="020B0604030504040204" pitchFamily="34" charset="0"/>
              </a:rPr>
              <a:t>Bespreek samen de mogelijke alternatieven of oplossingen voor de toekomst van de ontvanger.</a:t>
            </a:r>
          </a:p>
          <a:p>
            <a:pPr marL="285750" indent="-285750">
              <a:buFont typeface="Arial" panose="020B0604020202020204" pitchFamily="34" charset="0"/>
              <a:buChar char="•"/>
            </a:pPr>
            <a:endParaRPr lang="nl-NL" altLang="nl-NL" dirty="0">
              <a:latin typeface="Tahoma" panose="020B0604030504040204" pitchFamily="34" charset="0"/>
            </a:endParaRPr>
          </a:p>
          <a:p>
            <a:pPr marL="285750" indent="-285750">
              <a:buFont typeface="Arial" panose="020B0604020202020204" pitchFamily="34" charset="0"/>
              <a:buChar char="•"/>
            </a:pPr>
            <a:r>
              <a:rPr lang="nl-NL" altLang="nl-NL" sz="1600" dirty="0" smtClean="0">
                <a:latin typeface="Tahoma" panose="020B0604030504040204" pitchFamily="34" charset="0"/>
              </a:rPr>
              <a:t>Valkuilen:</a:t>
            </a:r>
          </a:p>
          <a:p>
            <a:r>
              <a:rPr lang="nl-NL" altLang="nl-NL" sz="1600" dirty="0">
                <a:latin typeface="Tahoma" panose="020B0604030504040204" pitchFamily="34" charset="0"/>
              </a:rPr>
              <a:t>	</a:t>
            </a:r>
            <a:r>
              <a:rPr lang="nl-NL" altLang="nl-NL" sz="1600" dirty="0" smtClean="0">
                <a:latin typeface="Tahoma" panose="020B0604030504040204" pitchFamily="34" charset="0"/>
              </a:rPr>
              <a:t>- </a:t>
            </a:r>
            <a:r>
              <a:rPr lang="nl-NL" altLang="nl-NL" sz="1400" dirty="0" smtClean="0">
                <a:latin typeface="Tahoma" panose="020B0604030504040204" pitchFamily="34" charset="0"/>
              </a:rPr>
              <a:t>Vermijden </a:t>
            </a:r>
            <a:r>
              <a:rPr lang="nl-NL" altLang="nl-NL" sz="1400" dirty="0">
                <a:latin typeface="Tahoma" panose="020B0604030504040204" pitchFamily="34" charset="0"/>
              </a:rPr>
              <a:t>dat je het slechte nieuws moet </a:t>
            </a:r>
            <a:r>
              <a:rPr lang="nl-NL" altLang="nl-NL" sz="1400" dirty="0" smtClean="0">
                <a:latin typeface="Tahoma" panose="020B0604030504040204" pitchFamily="34" charset="0"/>
              </a:rPr>
              <a:t>vertellen</a:t>
            </a:r>
          </a:p>
          <a:p>
            <a:r>
              <a:rPr lang="nl-NL" altLang="nl-NL" sz="1400" dirty="0">
                <a:latin typeface="Tahoma" panose="020B0604030504040204" pitchFamily="34" charset="0"/>
              </a:rPr>
              <a:t>	</a:t>
            </a:r>
            <a:r>
              <a:rPr lang="nl-NL" altLang="nl-NL" sz="1400" dirty="0" smtClean="0">
                <a:latin typeface="Tahoma" panose="020B0604030504040204" pitchFamily="34" charset="0"/>
              </a:rPr>
              <a:t>- Proberen </a:t>
            </a:r>
            <a:r>
              <a:rPr lang="nl-NL" altLang="nl-NL" sz="1400" dirty="0">
                <a:latin typeface="Tahoma" panose="020B0604030504040204" pitchFamily="34" charset="0"/>
              </a:rPr>
              <a:t>om de emotie, die tijdens het gesprek met zich meebrengt, te beperken of zelfs te ontwijken</a:t>
            </a:r>
          </a:p>
        </p:txBody>
      </p:sp>
    </p:spTree>
    <p:extLst>
      <p:ext uri="{BB962C8B-B14F-4D97-AF65-F5344CB8AC3E}">
        <p14:creationId xmlns:p14="http://schemas.microsoft.com/office/powerpoint/2010/main" val="949121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fontScale="90000"/>
          </a:bodyPr>
          <a:lstStyle/>
          <a:p>
            <a:pPr algn="ctr"/>
            <a:r>
              <a:rPr lang="nl-NL" dirty="0" smtClean="0"/>
              <a:t>Opdracht </a:t>
            </a:r>
            <a:r>
              <a:rPr lang="nl-NL" dirty="0" err="1" smtClean="0"/>
              <a:t>slecht-nieuws-gesprek</a:t>
            </a:r>
            <a:r>
              <a:rPr lang="nl-NL" dirty="0" smtClean="0"/>
              <a:t/>
            </a:r>
            <a:br>
              <a:rPr lang="nl-NL" dirty="0" smtClean="0"/>
            </a:br>
            <a:r>
              <a:rPr lang="nl-NL" dirty="0" smtClean="0"/>
              <a:t/>
            </a:r>
            <a:br>
              <a:rPr lang="nl-NL" dirty="0" smtClean="0"/>
            </a:b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580103" y="1700981"/>
            <a:ext cx="9537290" cy="3046988"/>
          </a:xfrm>
          <a:prstGeom prst="rect">
            <a:avLst/>
          </a:prstGeom>
        </p:spPr>
        <p:txBody>
          <a:bodyPr wrap="square">
            <a:spAutoFit/>
          </a:bodyPr>
          <a:lstStyle/>
          <a:p>
            <a:r>
              <a:rPr lang="nl-NL" altLang="nl-NL" sz="1600" dirty="0">
                <a:latin typeface="Tahoma" panose="020B0604030504040204" pitchFamily="34" charset="0"/>
                <a:cs typeface="Tahoma" panose="020B0604030504040204" pitchFamily="34" charset="0"/>
              </a:rPr>
              <a:t>1. </a:t>
            </a:r>
          </a:p>
          <a:p>
            <a:r>
              <a:rPr lang="nl-NL" altLang="nl-NL" sz="1600" dirty="0">
                <a:latin typeface="Tahoma" panose="020B0604030504040204" pitchFamily="34" charset="0"/>
                <a:cs typeface="Tahoma" panose="020B0604030504040204" pitchFamily="34" charset="0"/>
              </a:rPr>
              <a:t>Werk in een tweetal</a:t>
            </a:r>
          </a:p>
          <a:p>
            <a:r>
              <a:rPr lang="nl-NL" altLang="nl-NL" sz="1600" dirty="0">
                <a:latin typeface="Tahoma" panose="020B0604030504040204" pitchFamily="34" charset="0"/>
                <a:cs typeface="Tahoma" panose="020B0604030504040204" pitchFamily="34" charset="0"/>
              </a:rPr>
              <a:t>Docent en leerling</a:t>
            </a:r>
          </a:p>
          <a:p>
            <a:r>
              <a:rPr lang="nl-NL" altLang="nl-NL" sz="1600" dirty="0">
                <a:latin typeface="Tahoma" panose="020B0604030504040204" pitchFamily="34" charset="0"/>
                <a:cs typeface="Tahoma" panose="020B0604030504040204" pitchFamily="34" charset="0"/>
              </a:rPr>
              <a:t>Bedenk samen een slechtnieuws onderwerp</a:t>
            </a:r>
          </a:p>
          <a:p>
            <a:r>
              <a:rPr lang="nl-NL" altLang="nl-NL" sz="1600" dirty="0">
                <a:latin typeface="Tahoma" panose="020B0604030504040204" pitchFamily="34" charset="0"/>
                <a:cs typeface="Tahoma" panose="020B0604030504040204" pitchFamily="34" charset="0"/>
              </a:rPr>
              <a:t>Docent is boodschapper</a:t>
            </a:r>
          </a:p>
          <a:p>
            <a:r>
              <a:rPr lang="nl-NL" altLang="nl-NL" sz="1600" dirty="0">
                <a:latin typeface="Tahoma" panose="020B0604030504040204" pitchFamily="34" charset="0"/>
                <a:cs typeface="Tahoma" panose="020B0604030504040204" pitchFamily="34" charset="0"/>
              </a:rPr>
              <a:t>Leerling is ontvanger</a:t>
            </a:r>
          </a:p>
          <a:p>
            <a:r>
              <a:rPr lang="nl-NL" altLang="nl-NL" sz="1600" dirty="0">
                <a:latin typeface="Tahoma" panose="020B0604030504040204" pitchFamily="34" charset="0"/>
                <a:cs typeface="Tahoma" panose="020B0604030504040204" pitchFamily="34" charset="0"/>
              </a:rPr>
              <a:t>Rest van de klas observeert </a:t>
            </a:r>
          </a:p>
          <a:p>
            <a:endParaRPr lang="nl-NL" altLang="nl-NL" sz="1600" dirty="0">
              <a:latin typeface="Tahoma" panose="020B0604030504040204" pitchFamily="34" charset="0"/>
              <a:cs typeface="Tahoma" panose="020B0604030504040204" pitchFamily="34" charset="0"/>
            </a:endParaRPr>
          </a:p>
          <a:p>
            <a:r>
              <a:rPr lang="nl-NL" altLang="nl-NL" sz="1600" dirty="0">
                <a:latin typeface="Tahoma" panose="020B0604030504040204" pitchFamily="34" charset="0"/>
                <a:cs typeface="Tahoma" panose="020B0604030504040204" pitchFamily="34" charset="0"/>
              </a:rPr>
              <a:t>2.</a:t>
            </a:r>
          </a:p>
          <a:p>
            <a:r>
              <a:rPr lang="nl-NL" altLang="nl-NL" sz="1600" dirty="0">
                <a:latin typeface="Tahoma" panose="020B0604030504040204" pitchFamily="34" charset="0"/>
                <a:cs typeface="Tahoma" panose="020B0604030504040204" pitchFamily="34" charset="0"/>
              </a:rPr>
              <a:t>Werk in een tweetal</a:t>
            </a:r>
          </a:p>
          <a:p>
            <a:r>
              <a:rPr lang="nl-NL" altLang="nl-NL" sz="1600" dirty="0">
                <a:latin typeface="Tahoma" panose="020B0604030504040204" pitchFamily="34" charset="0"/>
                <a:cs typeface="Tahoma" panose="020B0604030504040204" pitchFamily="34" charset="0"/>
              </a:rPr>
              <a:t>Leerling en leerling</a:t>
            </a:r>
          </a:p>
          <a:p>
            <a:r>
              <a:rPr lang="nl-NL" altLang="nl-NL" sz="1600" dirty="0">
                <a:latin typeface="Tahoma" panose="020B0604030504040204" pitchFamily="34" charset="0"/>
                <a:cs typeface="Tahoma" panose="020B0604030504040204" pitchFamily="34" charset="0"/>
              </a:rPr>
              <a:t>Bedenk samen een slechtnieuws onderwerp</a:t>
            </a:r>
          </a:p>
        </p:txBody>
      </p:sp>
    </p:spTree>
    <p:extLst>
      <p:ext uri="{BB962C8B-B14F-4D97-AF65-F5344CB8AC3E}">
        <p14:creationId xmlns:p14="http://schemas.microsoft.com/office/powerpoint/2010/main" val="445706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fontScale="90000"/>
          </a:bodyPr>
          <a:lstStyle/>
          <a:p>
            <a:pPr algn="ctr"/>
            <a:r>
              <a:rPr lang="nl-NL" dirty="0" smtClean="0"/>
              <a:t>conflict</a:t>
            </a:r>
            <a:br>
              <a:rPr lang="nl-NL" dirty="0" smtClean="0"/>
            </a:br>
            <a:r>
              <a:rPr lang="nl-NL" dirty="0" smtClean="0"/>
              <a:t/>
            </a:r>
            <a:br>
              <a:rPr lang="nl-NL" dirty="0" smtClean="0"/>
            </a:b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580103" y="1700981"/>
            <a:ext cx="9537290" cy="3108543"/>
          </a:xfrm>
          <a:prstGeom prst="rect">
            <a:avLst/>
          </a:prstGeom>
        </p:spPr>
        <p:txBody>
          <a:bodyPr wrap="square">
            <a:spAutoFit/>
          </a:bodyPr>
          <a:lstStyle/>
          <a:p>
            <a:pPr>
              <a:defRPr/>
            </a:pPr>
            <a:r>
              <a:rPr lang="nl-NL" b="1" dirty="0">
                <a:latin typeface="Tahoma" pitchFamily="34" charset="0"/>
                <a:ea typeface="Tahoma" pitchFamily="34" charset="0"/>
                <a:cs typeface="Tahoma" pitchFamily="34" charset="0"/>
              </a:rPr>
              <a:t>Er zijn vijf manieren waarop je met een conflict om kunt gaan. Dat zijn</a:t>
            </a:r>
            <a:r>
              <a:rPr lang="nl-NL" b="1" dirty="0" smtClean="0">
                <a:latin typeface="Tahoma" pitchFamily="34" charset="0"/>
                <a:ea typeface="Tahoma" pitchFamily="34" charset="0"/>
                <a:cs typeface="Tahoma" pitchFamily="34" charset="0"/>
              </a:rPr>
              <a:t>:</a:t>
            </a:r>
          </a:p>
          <a:p>
            <a:pPr>
              <a:defRPr/>
            </a:pPr>
            <a:endParaRPr lang="nl-NL" b="1" dirty="0">
              <a:latin typeface="Tahoma" pitchFamily="34" charset="0"/>
              <a:ea typeface="Tahoma" pitchFamily="34" charset="0"/>
              <a:cs typeface="Tahoma" pitchFamily="34" charset="0"/>
            </a:endParaRPr>
          </a:p>
          <a:p>
            <a:pPr marL="2114550" lvl="4" indent="-285750">
              <a:buFont typeface="Arial" panose="020B0604020202020204" pitchFamily="34" charset="0"/>
              <a:buChar char="•"/>
              <a:defRPr/>
            </a:pPr>
            <a:r>
              <a:rPr lang="nl-NL" sz="1600" dirty="0">
                <a:latin typeface="Tahoma" pitchFamily="34" charset="0"/>
                <a:ea typeface="Tahoma" pitchFamily="34" charset="0"/>
                <a:cs typeface="Tahoma" pitchFamily="34" charset="0"/>
              </a:rPr>
              <a:t>aanpassen</a:t>
            </a:r>
          </a:p>
          <a:p>
            <a:pPr marL="2114550" lvl="4" indent="-285750">
              <a:buFont typeface="Arial" panose="020B0604020202020204" pitchFamily="34" charset="0"/>
              <a:buChar char="•"/>
              <a:defRPr/>
            </a:pPr>
            <a:r>
              <a:rPr lang="nl-NL" sz="1600" dirty="0">
                <a:latin typeface="Tahoma" pitchFamily="34" charset="0"/>
                <a:ea typeface="Tahoma" pitchFamily="34" charset="0"/>
                <a:cs typeface="Tahoma" pitchFamily="34" charset="0"/>
              </a:rPr>
              <a:t>vermijden</a:t>
            </a:r>
          </a:p>
          <a:p>
            <a:pPr marL="2114550" lvl="4" indent="-285750">
              <a:buFont typeface="Arial" panose="020B0604020202020204" pitchFamily="34" charset="0"/>
              <a:buChar char="•"/>
              <a:defRPr/>
            </a:pPr>
            <a:r>
              <a:rPr lang="nl-NL" sz="1600" dirty="0">
                <a:latin typeface="Tahoma" pitchFamily="34" charset="0"/>
                <a:ea typeface="Tahoma" pitchFamily="34" charset="0"/>
                <a:cs typeface="Tahoma" pitchFamily="34" charset="0"/>
              </a:rPr>
              <a:t>vechten</a:t>
            </a:r>
          </a:p>
          <a:p>
            <a:pPr marL="2114550" lvl="4" indent="-285750">
              <a:buFont typeface="Arial" panose="020B0604020202020204" pitchFamily="34" charset="0"/>
              <a:buChar char="•"/>
              <a:defRPr/>
            </a:pPr>
            <a:r>
              <a:rPr lang="nl-NL" sz="1600" dirty="0">
                <a:latin typeface="Tahoma" pitchFamily="34" charset="0"/>
                <a:ea typeface="Tahoma" pitchFamily="34" charset="0"/>
                <a:cs typeface="Tahoma" pitchFamily="34" charset="0"/>
              </a:rPr>
              <a:t>samenwerken</a:t>
            </a:r>
          </a:p>
          <a:p>
            <a:pPr marL="2114550" lvl="4" indent="-285750">
              <a:buFont typeface="Arial" panose="020B0604020202020204" pitchFamily="34" charset="0"/>
              <a:buChar char="•"/>
              <a:defRPr/>
            </a:pPr>
            <a:r>
              <a:rPr lang="nl-NL" sz="1600" dirty="0" smtClean="0">
                <a:latin typeface="Tahoma" pitchFamily="34" charset="0"/>
                <a:ea typeface="Tahoma" pitchFamily="34" charset="0"/>
                <a:cs typeface="Tahoma" pitchFamily="34" charset="0"/>
              </a:rPr>
              <a:t>Onderhandelen</a:t>
            </a:r>
          </a:p>
          <a:p>
            <a:pPr lvl="4">
              <a:defRPr/>
            </a:pPr>
            <a:endParaRPr lang="nl-NL" sz="1600" dirty="0" smtClean="0">
              <a:latin typeface="Tahoma" pitchFamily="34" charset="0"/>
              <a:ea typeface="Tahoma" pitchFamily="34" charset="0"/>
              <a:cs typeface="Tahoma" pitchFamily="34" charset="0"/>
            </a:endParaRPr>
          </a:p>
          <a:p>
            <a:pPr lvl="4">
              <a:defRPr/>
            </a:pPr>
            <a:endParaRPr lang="nl-NL" sz="1600" dirty="0">
              <a:latin typeface="Tahoma" pitchFamily="34" charset="0"/>
              <a:ea typeface="Tahoma" pitchFamily="34" charset="0"/>
              <a:cs typeface="Tahoma" pitchFamily="34" charset="0"/>
            </a:endParaRPr>
          </a:p>
          <a:p>
            <a:pPr lvl="4">
              <a:defRPr/>
            </a:pPr>
            <a:endParaRPr lang="nl-NL" sz="1600" dirty="0" smtClean="0">
              <a:latin typeface="Tahoma" pitchFamily="34" charset="0"/>
              <a:ea typeface="Tahoma" pitchFamily="34" charset="0"/>
              <a:cs typeface="Tahoma" pitchFamily="34" charset="0"/>
            </a:endParaRPr>
          </a:p>
          <a:p>
            <a:pPr lvl="4">
              <a:defRPr/>
            </a:pPr>
            <a:endParaRPr lang="nl-NL" sz="1600" dirty="0">
              <a:latin typeface="Tahoma" pitchFamily="34" charset="0"/>
              <a:ea typeface="Tahoma" pitchFamily="34" charset="0"/>
              <a:cs typeface="Tahoma" pitchFamily="34" charset="0"/>
            </a:endParaRPr>
          </a:p>
          <a:p>
            <a:pPr lvl="4">
              <a:defRPr/>
            </a:pPr>
            <a:r>
              <a:rPr lang="nl-NL" sz="1600" dirty="0" smtClean="0">
                <a:latin typeface="Tahoma" pitchFamily="34" charset="0"/>
                <a:ea typeface="Tahoma" pitchFamily="34" charset="0"/>
                <a:cs typeface="Tahoma" pitchFamily="34" charset="0"/>
              </a:rPr>
              <a:t>Werkblad </a:t>
            </a:r>
            <a:r>
              <a:rPr lang="nl-NL" sz="1600" dirty="0">
                <a:latin typeface="Tahoma" pitchFamily="34" charset="0"/>
                <a:ea typeface="Tahoma" pitchFamily="34" charset="0"/>
                <a:cs typeface="Tahoma" pitchFamily="34" charset="0"/>
              </a:rPr>
              <a:t>2 omgaan met conflicten</a:t>
            </a:r>
          </a:p>
        </p:txBody>
      </p:sp>
    </p:spTree>
    <p:extLst>
      <p:ext uri="{BB962C8B-B14F-4D97-AF65-F5344CB8AC3E}">
        <p14:creationId xmlns:p14="http://schemas.microsoft.com/office/powerpoint/2010/main" val="383632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fontScale="90000"/>
          </a:bodyPr>
          <a:lstStyle/>
          <a:p>
            <a:pPr algn="ctr"/>
            <a:r>
              <a:rPr lang="nl-NL" dirty="0" smtClean="0"/>
              <a:t>aanpassen</a:t>
            </a:r>
            <a:br>
              <a:rPr lang="nl-NL" dirty="0" smtClean="0"/>
            </a:b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491613" y="1700981"/>
            <a:ext cx="9045677" cy="2677656"/>
          </a:xfrm>
          <a:prstGeom prst="rect">
            <a:avLst/>
          </a:prstGeom>
        </p:spPr>
        <p:txBody>
          <a:bodyPr wrap="square">
            <a:spAutoFit/>
          </a:bodyPr>
          <a:lstStyle/>
          <a:p>
            <a:pPr marL="2000250" lvl="4" indent="-1714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Als je je aanpast, </a:t>
            </a:r>
            <a:r>
              <a:rPr lang="nl-NL" altLang="nl-NL" sz="1400" b="1" dirty="0">
                <a:latin typeface="Tahoma" panose="020B0604030504040204" pitchFamily="34" charset="0"/>
                <a:cs typeface="Tahoma" panose="020B0604030504040204" pitchFamily="34" charset="0"/>
              </a:rPr>
              <a:t>zet je je eigen belangen opzij</a:t>
            </a:r>
            <a:r>
              <a:rPr lang="nl-NL" altLang="nl-NL" sz="1400" dirty="0">
                <a:latin typeface="Tahoma" panose="020B0604030504040204" pitchFamily="34" charset="0"/>
                <a:cs typeface="Tahoma" panose="020B0604030504040204" pitchFamily="34" charset="0"/>
              </a:rPr>
              <a:t>. Aanpassen is een verstandige strategie als je beseft dat je ongelijk hebt of bij iemand die je nog niet zo goed kent (bijvoorbeeld als je net een nieuwe baan hebt).</a:t>
            </a:r>
          </a:p>
          <a:p>
            <a:pPr marL="2000250" lvl="4" indent="-1714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Voordeel</a:t>
            </a:r>
            <a:r>
              <a:rPr lang="nl-NL" altLang="nl-NL" sz="1400" dirty="0">
                <a:latin typeface="Tahoma" panose="020B0604030504040204" pitchFamily="34" charset="0"/>
                <a:cs typeface="Tahoma" panose="020B0604030504040204" pitchFamily="34" charset="0"/>
              </a:rPr>
              <a:t>: je bouwt er sociaal krediet mee op en bewaart er de vrede mee.</a:t>
            </a:r>
          </a:p>
          <a:p>
            <a:pPr marL="2000250" lvl="4" indent="-1714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Nadeel:</a:t>
            </a:r>
            <a:r>
              <a:rPr lang="nl-NL" altLang="nl-NL" sz="1400" dirty="0">
                <a:latin typeface="Tahoma" panose="020B0604030504040204" pitchFamily="34" charset="0"/>
                <a:cs typeface="Tahoma" panose="020B0604030504040204" pitchFamily="34" charset="0"/>
              </a:rPr>
              <a:t> soms kan het aanpassen minder handig zijn: dan laat je je iets in de maag splitsen waar je niet achter staat. </a:t>
            </a:r>
          </a:p>
          <a:p>
            <a:pPr marL="2000250" lvl="4" indent="-1714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Voorbeeld</a:t>
            </a:r>
            <a:r>
              <a:rPr lang="nl-NL" altLang="nl-NL" sz="1400" dirty="0">
                <a:latin typeface="Tahoma" panose="020B0604030504040204" pitchFamily="34" charset="0"/>
                <a:cs typeface="Tahoma" panose="020B0604030504040204" pitchFamily="34" charset="0"/>
              </a:rPr>
              <a:t>:</a:t>
            </a:r>
            <a:br>
              <a:rPr lang="nl-NL" altLang="nl-NL" sz="1400" dirty="0">
                <a:latin typeface="Tahoma" panose="020B0604030504040204" pitchFamily="34" charset="0"/>
                <a:cs typeface="Tahoma" panose="020B0604030504040204" pitchFamily="34" charset="0"/>
              </a:rPr>
            </a:br>
            <a:r>
              <a:rPr lang="nl-NL" altLang="nl-NL" sz="1400" dirty="0">
                <a:latin typeface="Tahoma" panose="020B0604030504040204" pitchFamily="34" charset="0"/>
                <a:cs typeface="Tahoma" panose="020B0604030504040204" pitchFamily="34" charset="0"/>
              </a:rPr>
              <a:t>Je hebt net een nieuwe baan. Je vertelt je baas jouw goede idee, waarmee volgens jou veel geld bespaard kan worden. Hij zegt zonder goed naar je te luisteren: “Zo werkt het niet, maar daar kom je later wel achter.” Omdat je hem niet nog zo goed kent, besluit je maar mee te gaan. “Je hebt gelijk, ik moet nog veel leren. Misschien kom ik er later nog eens op terug.”</a:t>
            </a:r>
          </a:p>
        </p:txBody>
      </p:sp>
    </p:spTree>
    <p:extLst>
      <p:ext uri="{BB962C8B-B14F-4D97-AF65-F5344CB8AC3E}">
        <p14:creationId xmlns:p14="http://schemas.microsoft.com/office/powerpoint/2010/main" val="135566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pPr algn="ctr"/>
            <a:r>
              <a:rPr lang="nl-NL" dirty="0" smtClean="0"/>
              <a:t>vermijden</a:t>
            </a: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491613" y="1700981"/>
            <a:ext cx="9045677" cy="2462213"/>
          </a:xfrm>
          <a:prstGeom prst="rect">
            <a:avLst/>
          </a:prstGeom>
        </p:spPr>
        <p:txBody>
          <a:bodyPr wrap="square">
            <a:spAutoFit/>
          </a:bodyPr>
          <a:lstStyle/>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Je kunt ervoor kiezen een conflict te vermijden, als je zowel de kwestie als de relatie niet belangrijk vindt. Je reageert niet en gaat de ander uit de weg.</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Voordeel:</a:t>
            </a:r>
            <a:r>
              <a:rPr lang="nl-NL" altLang="nl-NL" sz="1400" dirty="0">
                <a:latin typeface="Tahoma" panose="020B0604030504040204" pitchFamily="34" charset="0"/>
                <a:cs typeface="Tahoma" panose="020B0604030504040204" pitchFamily="34" charset="0"/>
              </a:rPr>
              <a:t> je steekt er geen energie in.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Nadeel:</a:t>
            </a:r>
            <a:r>
              <a:rPr lang="nl-NL" altLang="nl-NL" sz="1400" dirty="0">
                <a:latin typeface="Tahoma" panose="020B0604030504040204" pitchFamily="34" charset="0"/>
                <a:cs typeface="Tahoma" panose="020B0604030504040204" pitchFamily="34" charset="0"/>
              </a:rPr>
              <a:t> Vermijden is geen verstandige strategie als je privé of zakelijk ook na het </a:t>
            </a:r>
            <a:r>
              <a:rPr lang="nl-NL" altLang="nl-NL" sz="1400" dirty="0" err="1">
                <a:latin typeface="Tahoma" panose="020B0604030504040204" pitchFamily="34" charset="0"/>
                <a:cs typeface="Tahoma" panose="020B0604030504040204" pitchFamily="34" charset="0"/>
              </a:rPr>
              <a:t>conclict</a:t>
            </a:r>
            <a:r>
              <a:rPr lang="nl-NL" altLang="nl-NL" sz="1400" dirty="0">
                <a:latin typeface="Tahoma" panose="020B0604030504040204" pitchFamily="34" charset="0"/>
                <a:cs typeface="Tahoma" panose="020B0604030504040204" pitchFamily="34" charset="0"/>
              </a:rPr>
              <a:t> met de ander te maken hebt. Het conflict blijft gewoon liggen en kan op ieder ander moment weer opspelen.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Voorbeeld</a:t>
            </a:r>
            <a:r>
              <a:rPr lang="nl-NL" altLang="nl-NL" sz="1400" dirty="0">
                <a:latin typeface="Tahoma" panose="020B0604030504040204" pitchFamily="34" charset="0"/>
                <a:cs typeface="Tahoma" panose="020B0604030504040204" pitchFamily="34" charset="0"/>
              </a:rPr>
              <a:t>: Je let even niet op tijdens het fietsen en vergeet je hand uit te steken. Een zeer oplettende voetganger spreekt jou vermanend toe. “Stomme trut, kun je niet uitkijken!” Na deze overtrokken reactie haal je je schouders op en fietst door. Natuurlijk besluit je voor jezelf even beter bij de les te blijven. Maar die voetganger, die laat je in zijn sop gaar koken.</a:t>
            </a:r>
          </a:p>
        </p:txBody>
      </p:sp>
    </p:spTree>
    <p:extLst>
      <p:ext uri="{BB962C8B-B14F-4D97-AF65-F5344CB8AC3E}">
        <p14:creationId xmlns:p14="http://schemas.microsoft.com/office/powerpoint/2010/main" val="1181775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pPr algn="ctr"/>
            <a:r>
              <a:rPr lang="nl-NL" dirty="0" smtClean="0"/>
              <a:t>vechten</a:t>
            </a: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491613" y="1700981"/>
            <a:ext cx="9045677" cy="4185761"/>
          </a:xfrm>
          <a:prstGeom prst="rect">
            <a:avLst/>
          </a:prstGeom>
        </p:spPr>
        <p:txBody>
          <a:bodyPr wrap="square">
            <a:spAutoFit/>
          </a:bodyPr>
          <a:lstStyle/>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Vechten doe je als je de kwestie erg belangrijk vindt en de relatie juist onbelangrijk. Dan stel je jouw belangen voorop. Je zet alles op alles om te winnen. Alles wat je maar enigszins </a:t>
            </a:r>
            <a:r>
              <a:rPr lang="nl-NL" altLang="nl-NL" sz="1400" b="1" dirty="0">
                <a:latin typeface="Tahoma" panose="020B0604030504040204" pitchFamily="34" charset="0"/>
                <a:cs typeface="Tahoma" panose="020B0604030504040204" pitchFamily="34" charset="0"/>
              </a:rPr>
              <a:t>een machtspositie</a:t>
            </a:r>
            <a:r>
              <a:rPr lang="nl-NL" altLang="nl-NL" sz="1400" dirty="0">
                <a:latin typeface="Tahoma" panose="020B0604030504040204" pitchFamily="34" charset="0"/>
                <a:cs typeface="Tahoma" panose="020B0604030504040204" pitchFamily="34" charset="0"/>
              </a:rPr>
              <a:t> kan geven in het conflict pak je aan, zodat je </a:t>
            </a:r>
            <a:r>
              <a:rPr lang="nl-NL" altLang="nl-NL" sz="1400" b="1" dirty="0">
                <a:latin typeface="Tahoma" panose="020B0604030504040204" pitchFamily="34" charset="0"/>
                <a:cs typeface="Tahoma" panose="020B0604030504040204" pitchFamily="34" charset="0"/>
              </a:rPr>
              <a:t>jouw zin kunt doordrukken</a:t>
            </a:r>
            <a:r>
              <a:rPr lang="nl-NL" altLang="nl-NL" sz="1400" dirty="0">
                <a:latin typeface="Tahoma" panose="020B0604030504040204" pitchFamily="34" charset="0"/>
                <a:cs typeface="Tahoma" panose="020B0604030504040204" pitchFamily="34" charset="0"/>
              </a:rPr>
              <a:t>: argumenten, (financiële) sancties, de zwakke punten van de ander. … Vechten kun je doen in noodsituaties of om op te komen voor je rechten, bij onderwerpen die van groot belang zijn (alleen als je zeker weet dat je gelijk hebt) en om jezelf te beschermen tegen mensen die anders misbruik van je maken.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Voordeel</a:t>
            </a:r>
            <a:r>
              <a:rPr lang="nl-NL" altLang="nl-NL" sz="1400" dirty="0">
                <a:latin typeface="Tahoma" panose="020B0604030504040204" pitchFamily="34" charset="0"/>
                <a:cs typeface="Tahoma" panose="020B0604030504040204" pitchFamily="34" charset="0"/>
              </a:rPr>
              <a:t>: je hebt grote kans gelijk te krijgen, je houdt volledig vast aan je eigen belang.</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Nadeel</a:t>
            </a:r>
            <a:r>
              <a:rPr lang="nl-NL" altLang="nl-NL" sz="1400" dirty="0">
                <a:latin typeface="Tahoma" panose="020B0604030504040204" pitchFamily="34" charset="0"/>
                <a:cs typeface="Tahoma" panose="020B0604030504040204" pitchFamily="34" charset="0"/>
              </a:rPr>
              <a:t>: Vechten is geen handige strategie als je later nog wilt samenwerken. Bovendien kun je het alleen doen als je degene bent met de meeste machtsmiddelen tot je beschikking. Vechten is vaak een vaste </a:t>
            </a:r>
            <a:r>
              <a:rPr lang="nl-NL" altLang="nl-NL" sz="1400" dirty="0" err="1">
                <a:latin typeface="Tahoma" panose="020B0604030504040204" pitchFamily="34" charset="0"/>
                <a:cs typeface="Tahoma" panose="020B0604030504040204" pitchFamily="34" charset="0"/>
              </a:rPr>
              <a:t>stategie</a:t>
            </a:r>
            <a:r>
              <a:rPr lang="nl-NL" altLang="nl-NL" sz="1400" dirty="0">
                <a:latin typeface="Tahoma" panose="020B0604030504040204" pitchFamily="34" charset="0"/>
                <a:cs typeface="Tahoma" panose="020B0604030504040204" pitchFamily="34" charset="0"/>
              </a:rPr>
              <a:t> voor mensen die niet </a:t>
            </a:r>
            <a:r>
              <a:rPr lang="nl-NL" altLang="nl-NL" sz="1400" dirty="0">
                <a:latin typeface="Tahoma" panose="020B0604030504040204" pitchFamily="34" charset="0"/>
                <a:cs typeface="Tahoma" panose="020B0604030504040204" pitchFamily="34" charset="0"/>
                <a:hlinkClick r:id="rId2" action="ppaction://hlinkfile" tooltip="Assertiviteit"/>
              </a:rPr>
              <a:t>assertief</a:t>
            </a:r>
            <a:r>
              <a:rPr lang="nl-NL" altLang="nl-NL" sz="1400" dirty="0">
                <a:latin typeface="Tahoma" panose="020B0604030504040204" pitchFamily="34" charset="0"/>
                <a:cs typeface="Tahoma" panose="020B0604030504040204" pitchFamily="34" charset="0"/>
              </a:rPr>
              <a:t> zijn, maar </a:t>
            </a:r>
            <a:r>
              <a:rPr lang="nl-NL" altLang="nl-NL" sz="1400" dirty="0">
                <a:latin typeface="Tahoma" panose="020B0604030504040204" pitchFamily="34" charset="0"/>
                <a:cs typeface="Tahoma" panose="020B0604030504040204" pitchFamily="34" charset="0"/>
                <a:hlinkClick r:id="rId3" action="ppaction://hlinkfile" tooltip="Omgaan met agressie"/>
              </a:rPr>
              <a:t>agressief</a:t>
            </a:r>
            <a:r>
              <a:rPr lang="nl-NL" altLang="nl-NL" sz="1400" dirty="0">
                <a:latin typeface="Tahoma" panose="020B0604030504040204" pitchFamily="34" charset="0"/>
                <a:cs typeface="Tahoma" panose="020B0604030504040204" pitchFamily="34" charset="0"/>
              </a:rPr>
              <a:t>.</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Voorbeeld</a:t>
            </a:r>
            <a:r>
              <a:rPr lang="nl-NL" altLang="nl-NL" sz="1400" dirty="0">
                <a:latin typeface="Tahoma" panose="020B0604030504040204" pitchFamily="34" charset="0"/>
                <a:cs typeface="Tahoma" panose="020B0604030504040204" pitchFamily="34" charset="0"/>
              </a:rPr>
              <a:t>: Je hebt de hele </a:t>
            </a:r>
            <a:r>
              <a:rPr lang="nl-NL" altLang="nl-NL" sz="1400" dirty="0" err="1">
                <a:latin typeface="Tahoma" panose="020B0604030504040204" pitchFamily="34" charset="0"/>
                <a:cs typeface="Tahoma" panose="020B0604030504040204" pitchFamily="34" charset="0"/>
              </a:rPr>
              <a:t>sollicitatieprodedure</a:t>
            </a:r>
            <a:r>
              <a:rPr lang="nl-NL" altLang="nl-NL" sz="1400" dirty="0">
                <a:latin typeface="Tahoma" panose="020B0604030504040204" pitchFamily="34" charset="0"/>
                <a:cs typeface="Tahoma" panose="020B0604030504040204" pitchFamily="34" charset="0"/>
              </a:rPr>
              <a:t> doorlopen, nu alleen het </a:t>
            </a:r>
            <a:r>
              <a:rPr lang="nl-NL" altLang="nl-NL" sz="1400" dirty="0">
                <a:latin typeface="Tahoma" panose="020B0604030504040204" pitchFamily="34" charset="0"/>
                <a:cs typeface="Tahoma" panose="020B0604030504040204" pitchFamily="34" charset="0"/>
                <a:hlinkClick r:id="rId4" action="ppaction://hlinkfile" tooltip="Arbeidsvoorwaardengesprek voeren"/>
              </a:rPr>
              <a:t>arbeidsvoorwaardengesprek</a:t>
            </a:r>
            <a:r>
              <a:rPr lang="nl-NL" altLang="nl-NL" sz="1400" dirty="0">
                <a:latin typeface="Tahoma" panose="020B0604030504040204" pitchFamily="34" charset="0"/>
                <a:cs typeface="Tahoma" panose="020B0604030504040204" pitchFamily="34" charset="0"/>
              </a:rPr>
              <a:t> nog. Je hebt een bedrag in je hoofd, maar je nieuwe werkgever blijkt dat niet te willen bieden. Je houdt voet bij stuk, staat niet open voor een gesprek en neemt het risico de hele baan mis te lopen. In ieder geval beschadig je de relatie.</a:t>
            </a:r>
          </a:p>
        </p:txBody>
      </p:sp>
    </p:spTree>
    <p:extLst>
      <p:ext uri="{BB962C8B-B14F-4D97-AF65-F5344CB8AC3E}">
        <p14:creationId xmlns:p14="http://schemas.microsoft.com/office/powerpoint/2010/main" val="2766810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pPr algn="ctr"/>
            <a:r>
              <a:rPr lang="nl-NL" dirty="0" smtClean="0"/>
              <a:t>samenwerken</a:t>
            </a: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491613" y="1700981"/>
            <a:ext cx="9045677" cy="4616648"/>
          </a:xfrm>
          <a:prstGeom prst="rect">
            <a:avLst/>
          </a:prstGeom>
        </p:spPr>
        <p:txBody>
          <a:bodyPr wrap="square">
            <a:spAutoFit/>
          </a:bodyPr>
          <a:lstStyle/>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Samenwerken doe je als je zowel de kwestie als de relatie belangrijk vindt. Beide partijen </a:t>
            </a:r>
            <a:r>
              <a:rPr lang="nl-NL" altLang="nl-NL" sz="1400" b="1" dirty="0">
                <a:latin typeface="Tahoma" panose="020B0604030504040204" pitchFamily="34" charset="0"/>
                <a:cs typeface="Tahoma" panose="020B0604030504040204" pitchFamily="34" charset="0"/>
              </a:rPr>
              <a:t>laten de eigen belangen los</a:t>
            </a:r>
            <a:r>
              <a:rPr lang="nl-NL" altLang="nl-NL" sz="1400" dirty="0">
                <a:latin typeface="Tahoma" panose="020B0604030504040204" pitchFamily="34" charset="0"/>
                <a:cs typeface="Tahoma" panose="020B0604030504040204" pitchFamily="34" charset="0"/>
              </a:rPr>
              <a:t>, en gaan op zoek naar het </a:t>
            </a:r>
            <a:r>
              <a:rPr lang="nl-NL" altLang="nl-NL" sz="1400" b="1" dirty="0">
                <a:latin typeface="Tahoma" panose="020B0604030504040204" pitchFamily="34" charset="0"/>
                <a:cs typeface="Tahoma" panose="020B0604030504040204" pitchFamily="34" charset="0"/>
              </a:rPr>
              <a:t>gezamenlijk belang</a:t>
            </a:r>
            <a:r>
              <a:rPr lang="nl-NL" altLang="nl-NL" sz="1400" dirty="0">
                <a:latin typeface="Tahoma" panose="020B0604030504040204" pitchFamily="34" charset="0"/>
                <a:cs typeface="Tahoma" panose="020B0604030504040204" pitchFamily="34" charset="0"/>
              </a:rPr>
              <a:t>. Door goed naar elkaar te luisteren, elkaars opvattingen, en de onderliggende belangen</a:t>
            </a:r>
            <a:br>
              <a:rPr lang="nl-NL" altLang="nl-NL" sz="1400" dirty="0">
                <a:latin typeface="Tahoma" panose="020B0604030504040204" pitchFamily="34" charset="0"/>
                <a:cs typeface="Tahoma" panose="020B0604030504040204" pitchFamily="34" charset="0"/>
              </a:rPr>
            </a:br>
            <a:r>
              <a:rPr lang="nl-NL" altLang="nl-NL" sz="1400" dirty="0">
                <a:latin typeface="Tahoma" panose="020B0604030504040204" pitchFamily="34" charset="0"/>
                <a:cs typeface="Tahoma" panose="020B0604030504040204" pitchFamily="34" charset="0"/>
              </a:rPr>
              <a:t>te onderzoeken gaan jullie samen op zoek naar een oplossing. Samenwerken is een goede strategie als je leren tot doel hebt of een band wilt kweken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Voordeel:</a:t>
            </a:r>
            <a:r>
              <a:rPr lang="nl-NL" altLang="nl-NL" sz="1400" dirty="0">
                <a:latin typeface="Tahoma" panose="020B0604030504040204" pitchFamily="34" charset="0"/>
                <a:cs typeface="Tahoma" panose="020B0604030504040204" pitchFamily="34" charset="0"/>
              </a:rPr>
              <a:t> het schept een band en je leert er veel van.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Nadeel:</a:t>
            </a:r>
            <a:r>
              <a:rPr lang="nl-NL" altLang="nl-NL" sz="1400" dirty="0">
                <a:latin typeface="Tahoma" panose="020B0604030504040204" pitchFamily="34" charset="0"/>
                <a:cs typeface="Tahoma" panose="020B0604030504040204" pitchFamily="34" charset="0"/>
              </a:rPr>
              <a:t> het kost veel tijd.</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Voorbeeld</a:t>
            </a:r>
            <a:r>
              <a:rPr lang="nl-NL" altLang="nl-NL" sz="1400" dirty="0">
                <a:latin typeface="Tahoma" panose="020B0604030504040204" pitchFamily="34" charset="0"/>
                <a:cs typeface="Tahoma" panose="020B0604030504040204" pitchFamily="34" charset="0"/>
              </a:rPr>
              <a:t>:</a:t>
            </a:r>
            <a:br>
              <a:rPr lang="nl-NL" altLang="nl-NL" sz="1400" dirty="0">
                <a:latin typeface="Tahoma" panose="020B0604030504040204" pitchFamily="34" charset="0"/>
                <a:cs typeface="Tahoma" panose="020B0604030504040204" pitchFamily="34" charset="0"/>
              </a:rPr>
            </a:br>
            <a:r>
              <a:rPr lang="nl-NL" altLang="nl-NL" sz="1400" dirty="0">
                <a:latin typeface="Tahoma" panose="020B0604030504040204" pitchFamily="34" charset="0"/>
                <a:cs typeface="Tahoma" panose="020B0604030504040204" pitchFamily="34" charset="0"/>
              </a:rPr>
              <a:t>Je  hebt steeds misverstanden en irritaties met je baas. Volgens jou ligt dat aan haar stijl van leidinggeven. Ze geeft je (en anderen) veel te weinig ruimte. Je vindt daardoor je werk de laatste tijd niet leuk meer. Tijdens een functioneringsgesprek merkt ze op dat je de laatste tijd wel erg kortaangebonden bent.  Eerst ga je daarover met haar </a:t>
            </a:r>
            <a:r>
              <a:rPr lang="nl-NL" altLang="nl-NL" sz="1400" dirty="0">
                <a:latin typeface="Tahoma" panose="020B0604030504040204" pitchFamily="34" charset="0"/>
                <a:cs typeface="Tahoma" panose="020B0604030504040204" pitchFamily="34" charset="0"/>
                <a:hlinkClick r:id="rId2" action="ppaction://hlinkfile" tooltip="Discussiëren"/>
              </a:rPr>
              <a:t>in discussie</a:t>
            </a:r>
            <a:r>
              <a:rPr lang="nl-NL" altLang="nl-NL" sz="1400" dirty="0">
                <a:latin typeface="Tahoma" panose="020B0604030504040204" pitchFamily="34" charset="0"/>
                <a:cs typeface="Tahoma" panose="020B0604030504040204" pitchFamily="34" charset="0"/>
              </a:rPr>
              <a:t>. Vervolgens meld je schoorvoetend je probleem. Tot jouw verrassing blijkt zij hier erg open voor te staan. Ze luistert goed naar je verhaal, en vertelt op haar beurt waarom zij overal zo dicht op zit. Aan het eind van het gesprek vraagt ze je om haar af en toe in een tweegesprek van </a:t>
            </a:r>
            <a:r>
              <a:rPr lang="nl-NL" altLang="nl-NL" sz="1400" dirty="0">
                <a:latin typeface="Tahoma" panose="020B0604030504040204" pitchFamily="34" charset="0"/>
                <a:cs typeface="Tahoma" panose="020B0604030504040204" pitchFamily="34" charset="0"/>
                <a:hlinkClick r:id="rId3" action="ppaction://hlinkfile" tooltip="Feedback geven"/>
              </a:rPr>
              <a:t>feedback</a:t>
            </a:r>
            <a:r>
              <a:rPr lang="nl-NL" altLang="nl-NL" sz="1400" dirty="0">
                <a:latin typeface="Tahoma" panose="020B0604030504040204" pitchFamily="34" charset="0"/>
                <a:cs typeface="Tahoma" panose="020B0604030504040204" pitchFamily="34" charset="0"/>
              </a:rPr>
              <a:t> te voorzien. Maar dan wil ze wel afspreken dat jij je weer open opstelt. Jij zegt dat toe, en geeft haar de maanden die volgen steeds positieve en negatieve feedback op haar manier van leidinggeven.</a:t>
            </a:r>
          </a:p>
          <a:p>
            <a:pPr marL="2114550" lvl="4" indent="-285750">
              <a:buFont typeface="Arial" panose="020B0604020202020204" pitchFamily="34" charset="0"/>
              <a:buChar char="•"/>
            </a:pPr>
            <a:endParaRPr lang="nl-NL" altLang="nl-NL" sz="1400" dirty="0">
              <a:latin typeface="Tahoma" panose="020B0604030504040204" pitchFamily="34" charset="0"/>
            </a:endParaRPr>
          </a:p>
        </p:txBody>
      </p:sp>
    </p:spTree>
    <p:extLst>
      <p:ext uri="{BB962C8B-B14F-4D97-AF65-F5344CB8AC3E}">
        <p14:creationId xmlns:p14="http://schemas.microsoft.com/office/powerpoint/2010/main" val="1834111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pPr algn="ctr"/>
            <a:r>
              <a:rPr lang="nl-NL" dirty="0" smtClean="0"/>
              <a:t>onderhandelen</a:t>
            </a:r>
            <a:endParaRPr lang="nl-NL" dirty="0"/>
          </a:p>
        </p:txBody>
      </p:sp>
      <p:sp>
        <p:nvSpPr>
          <p:cNvPr id="3" name="Tijdelijke aanduiding voor tekst 2"/>
          <p:cNvSpPr>
            <a:spLocks noGrp="1"/>
          </p:cNvSpPr>
          <p:nvPr>
            <p:ph type="body" sz="quarter" idx="10"/>
          </p:nvPr>
        </p:nvSpPr>
        <p:spPr>
          <a:xfrm>
            <a:off x="580103" y="2723535"/>
            <a:ext cx="9783097" cy="3432464"/>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491613" y="1700981"/>
            <a:ext cx="9045677" cy="4616648"/>
          </a:xfrm>
          <a:prstGeom prst="rect">
            <a:avLst/>
          </a:prstGeom>
        </p:spPr>
        <p:txBody>
          <a:bodyPr wrap="square">
            <a:spAutoFit/>
          </a:bodyPr>
          <a:lstStyle/>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Bij </a:t>
            </a:r>
            <a:r>
              <a:rPr lang="nl-NL" altLang="nl-NL" sz="1400" dirty="0">
                <a:latin typeface="Tahoma" panose="020B0604030504040204" pitchFamily="34" charset="0"/>
                <a:cs typeface="Tahoma" panose="020B0604030504040204" pitchFamily="34" charset="0"/>
                <a:hlinkClick r:id="rId2" action="ppaction://hlinkfile" tooltip="Onderhandeling"/>
              </a:rPr>
              <a:t>onderhandelen</a:t>
            </a:r>
            <a:r>
              <a:rPr lang="nl-NL" altLang="nl-NL" sz="1400" dirty="0">
                <a:latin typeface="Tahoma" panose="020B0604030504040204" pitchFamily="34" charset="0"/>
                <a:cs typeface="Tahoma" panose="020B0604030504040204" pitchFamily="34" charset="0"/>
              </a:rPr>
              <a:t> richt je je ook zowel op de inhoud van het conflict als op de relatie. Onderhandelen betekent het verschil samen delen. Beide partijen doen concessies om tot een geschikte, wederzijds acceptabele oplossing te komen. Het verschil met samenwerken is dus dat je wel vasthoudt aan je eigen belang en doelstellingen, maar van daar uit wel stappen naar elkaar toe zet. Onderhandelen is een goede strategie als beide partijen even machtig zijn en de doelstellingen elkaar uitsluiten. Ook bij complexe problemen of als er tijdsdruk is, kan onderhandeling een oplossing bieden. Op onderhandelen val je bovendien terug als samenwerken of vechten gefaald heeft.</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Voordeel</a:t>
            </a:r>
            <a:r>
              <a:rPr lang="nl-NL" altLang="nl-NL" sz="1400" dirty="0">
                <a:latin typeface="Tahoma" panose="020B0604030504040204" pitchFamily="34" charset="0"/>
                <a:cs typeface="Tahoma" panose="020B0604030504040204" pitchFamily="34" charset="0"/>
              </a:rPr>
              <a:t>: het is sneller dan samenwerken.</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Nadeel:</a:t>
            </a:r>
            <a:r>
              <a:rPr lang="nl-NL" altLang="nl-NL" sz="1400" dirty="0">
                <a:latin typeface="Tahoma" panose="020B0604030504040204" pitchFamily="34" charset="0"/>
                <a:cs typeface="Tahoma" panose="020B0604030504040204" pitchFamily="34" charset="0"/>
              </a:rPr>
              <a:t> je komt niet altijd tot een optimale oplossing, het is een compromis.</a:t>
            </a:r>
          </a:p>
          <a:p>
            <a:pPr marL="2114550" lvl="4" indent="-285750">
              <a:buFont typeface="Arial" panose="020B0604020202020204" pitchFamily="34" charset="0"/>
              <a:buChar char="•"/>
            </a:pPr>
            <a:r>
              <a:rPr lang="nl-NL" altLang="nl-NL" sz="1400" b="1" dirty="0">
                <a:latin typeface="Tahoma" panose="020B0604030504040204" pitchFamily="34" charset="0"/>
                <a:cs typeface="Tahoma" panose="020B0604030504040204" pitchFamily="34" charset="0"/>
              </a:rPr>
              <a:t>Voorbeeld</a:t>
            </a:r>
            <a:r>
              <a:rPr lang="nl-NL" altLang="nl-NL" sz="1400" dirty="0">
                <a:latin typeface="Tahoma" panose="020B0604030504040204" pitchFamily="34" charset="0"/>
                <a:cs typeface="Tahoma" panose="020B0604030504040204" pitchFamily="34" charset="0"/>
              </a:rPr>
              <a:t/>
            </a:r>
            <a:br>
              <a:rPr lang="nl-NL" altLang="nl-NL" sz="1400" dirty="0">
                <a:latin typeface="Tahoma" panose="020B0604030504040204" pitchFamily="34" charset="0"/>
                <a:cs typeface="Tahoma" panose="020B0604030504040204" pitchFamily="34" charset="0"/>
              </a:rPr>
            </a:br>
            <a:r>
              <a:rPr lang="nl-NL" altLang="nl-NL" sz="1400" dirty="0">
                <a:latin typeface="Tahoma" panose="020B0604030504040204" pitchFamily="34" charset="0"/>
                <a:cs typeface="Tahoma" panose="020B0604030504040204" pitchFamily="34" charset="0"/>
              </a:rPr>
              <a:t>Je bent </a:t>
            </a:r>
            <a:r>
              <a:rPr lang="nl-NL" altLang="nl-NL" sz="1400" dirty="0">
                <a:latin typeface="Tahoma" panose="020B0604030504040204" pitchFamily="34" charset="0"/>
                <a:cs typeface="Tahoma" panose="020B0604030504040204" pitchFamily="34" charset="0"/>
                <a:hlinkClick r:id="rId3" action="ppaction://hlinkfile" tooltip="Inkoper"/>
              </a:rPr>
              <a:t>inkoper</a:t>
            </a:r>
            <a:r>
              <a:rPr lang="nl-NL" altLang="nl-NL" sz="1400" dirty="0">
                <a:latin typeface="Tahoma" panose="020B0604030504040204" pitchFamily="34" charset="0"/>
                <a:cs typeface="Tahoma" panose="020B0604030504040204" pitchFamily="34" charset="0"/>
              </a:rPr>
              <a:t> en vindt de prijs die de </a:t>
            </a:r>
            <a:r>
              <a:rPr lang="nl-NL" altLang="nl-NL" sz="1400" dirty="0">
                <a:latin typeface="Tahoma" panose="020B0604030504040204" pitchFamily="34" charset="0"/>
                <a:cs typeface="Tahoma" panose="020B0604030504040204" pitchFamily="34" charset="0"/>
                <a:hlinkClick r:id="rId4" action="ppaction://hlinkfile" tooltip="Verkoper"/>
              </a:rPr>
              <a:t>verkoper</a:t>
            </a:r>
            <a:r>
              <a:rPr lang="nl-NL" altLang="nl-NL" sz="1400" dirty="0">
                <a:latin typeface="Tahoma" panose="020B0604030504040204" pitchFamily="34" charset="0"/>
                <a:cs typeface="Tahoma" panose="020B0604030504040204" pitchFamily="34" charset="0"/>
              </a:rPr>
              <a:t> vraagt eigenlijk veel te hoog. Bovendien heb je nog een appeltje met hem te schillen over een vorige bestelling die te laat werd bezorgd. De verkoper meent echter geen betere prijs te kunnen bieden. Na veel heen en weer gepraat, waarin de spanning soms hoog oploopt, besluiten jullie allebei wat water bij de wijn te doen. Jij neemt genoegen met een hogere prijs, maar bedingt korting bij een grote afname. Hij zegt toe er persoonlijk op toe te zien dat de levering volgens afspraak gaat. Mocht dat niet zo zijn, krijg je nog eens tien procent extra korting.</a:t>
            </a:r>
          </a:p>
          <a:p>
            <a:pPr marL="2114550" lvl="4" indent="-285750">
              <a:buFont typeface="Arial" panose="020B0604020202020204" pitchFamily="34" charset="0"/>
              <a:buChar char="•"/>
            </a:pPr>
            <a:endParaRPr lang="nl-NL" altLang="nl-NL" sz="1400" dirty="0">
              <a:latin typeface="Tahoma" panose="020B0604030504040204" pitchFamily="34" charset="0"/>
            </a:endParaRPr>
          </a:p>
        </p:txBody>
      </p:sp>
    </p:spTree>
    <p:extLst>
      <p:ext uri="{BB962C8B-B14F-4D97-AF65-F5344CB8AC3E}">
        <p14:creationId xmlns:p14="http://schemas.microsoft.com/office/powerpoint/2010/main" val="1700917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692800" cy="720000"/>
          </a:xfrm>
        </p:spPr>
        <p:txBody>
          <a:bodyPr/>
          <a:lstStyle/>
          <a:p>
            <a:pPr algn="ctr"/>
            <a:r>
              <a:rPr lang="nl-NL" dirty="0" smtClean="0"/>
              <a:t>praktijkopleider</a:t>
            </a:r>
            <a:endParaRPr lang="nl-NL" dirty="0"/>
          </a:p>
        </p:txBody>
      </p:sp>
      <p:sp>
        <p:nvSpPr>
          <p:cNvPr id="3" name="Tijdelijke aanduiding voor tekst 2"/>
          <p:cNvSpPr>
            <a:spLocks noGrp="1"/>
          </p:cNvSpPr>
          <p:nvPr>
            <p:ph type="body" sz="quarter" idx="10"/>
          </p:nvPr>
        </p:nvSpPr>
        <p:spPr>
          <a:xfrm>
            <a:off x="2088000" y="3480618"/>
            <a:ext cx="7200000" cy="2675381"/>
          </a:xfrm>
        </p:spPr>
        <p:txBody>
          <a:bodyPr/>
          <a:lstStyle/>
          <a:p>
            <a:r>
              <a:rPr lang="nl-NL" dirty="0" smtClean="0"/>
              <a:t>k</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90" y="1296000"/>
            <a:ext cx="9969910" cy="3266772"/>
          </a:xfrm>
          <a:prstGeom prst="rect">
            <a:avLst/>
          </a:prstGeom>
        </p:spPr>
      </p:pic>
      <p:sp>
        <p:nvSpPr>
          <p:cNvPr id="5" name="Tekstvak 4"/>
          <p:cNvSpPr txBox="1"/>
          <p:nvPr/>
        </p:nvSpPr>
        <p:spPr>
          <a:xfrm>
            <a:off x="3195484" y="4913440"/>
            <a:ext cx="5725936" cy="584775"/>
          </a:xfrm>
          <a:prstGeom prst="rect">
            <a:avLst/>
          </a:prstGeom>
          <a:noFill/>
        </p:spPr>
        <p:txBody>
          <a:bodyPr wrap="square" rtlCol="0">
            <a:spAutoFit/>
          </a:bodyPr>
          <a:lstStyle/>
          <a:p>
            <a:r>
              <a:rPr lang="nl-NL" sz="3200" b="1" dirty="0" smtClean="0"/>
              <a:t>Keuzedeel MBO</a:t>
            </a:r>
            <a:endParaRPr lang="nl-NL" sz="3200" b="1" dirty="0"/>
          </a:p>
        </p:txBody>
      </p:sp>
    </p:spTree>
    <p:extLst>
      <p:ext uri="{BB962C8B-B14F-4D97-AF65-F5344CB8AC3E}">
        <p14:creationId xmlns:p14="http://schemas.microsoft.com/office/powerpoint/2010/main" val="1300321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604310" cy="720000"/>
          </a:xfrm>
        </p:spPr>
        <p:txBody>
          <a:bodyPr>
            <a:normAutofit/>
          </a:bodyPr>
          <a:lstStyle/>
          <a:p>
            <a:r>
              <a:rPr lang="nl-NL" dirty="0" smtClean="0"/>
              <a:t>Theorie en opdrachten</a:t>
            </a:r>
            <a:endParaRPr lang="nl-NL" dirty="0"/>
          </a:p>
        </p:txBody>
      </p:sp>
      <p:sp>
        <p:nvSpPr>
          <p:cNvPr id="3" name="Tijdelijke aanduiding voor tekst 2"/>
          <p:cNvSpPr>
            <a:spLocks noGrp="1"/>
          </p:cNvSpPr>
          <p:nvPr>
            <p:ph type="body" sz="quarter" idx="10"/>
          </p:nvPr>
        </p:nvSpPr>
        <p:spPr/>
        <p:txBody>
          <a:bodyPr/>
          <a:lstStyle/>
          <a:p>
            <a:r>
              <a:rPr lang="nl-NL" dirty="0" smtClean="0"/>
              <a:t>Open het bijgevoegde bestand</a:t>
            </a:r>
          </a:p>
          <a:p>
            <a:r>
              <a:rPr lang="nl-NL" dirty="0" smtClean="0"/>
              <a:t>Lees de tekst</a:t>
            </a:r>
          </a:p>
          <a:p>
            <a:r>
              <a:rPr lang="nl-NL" dirty="0" smtClean="0"/>
              <a:t>Beantwoord de vragen</a:t>
            </a:r>
          </a:p>
          <a:p>
            <a:r>
              <a:rPr lang="nl-NL" dirty="0" smtClean="0"/>
              <a:t>Maak de opdrachten</a:t>
            </a:r>
            <a:endParaRPr lang="nl-NL" dirty="0"/>
          </a:p>
        </p:txBody>
      </p:sp>
    </p:spTree>
    <p:extLst>
      <p:ext uri="{BB962C8B-B14F-4D97-AF65-F5344CB8AC3E}">
        <p14:creationId xmlns:p14="http://schemas.microsoft.com/office/powerpoint/2010/main" val="2638271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532000" cy="720000"/>
          </a:xfrm>
        </p:spPr>
        <p:txBody>
          <a:bodyPr>
            <a:normAutofit fontScale="90000"/>
          </a:bodyPr>
          <a:lstStyle/>
          <a:p>
            <a:r>
              <a:rPr lang="nl-NL" dirty="0" smtClean="0"/>
              <a:t>Bespreking vragen en opdrachten</a:t>
            </a:r>
            <a:endParaRPr lang="nl-NL" dirty="0"/>
          </a:p>
        </p:txBody>
      </p:sp>
      <p:sp>
        <p:nvSpPr>
          <p:cNvPr id="3" name="Tijdelijke aanduiding voor tekst 2"/>
          <p:cNvSpPr>
            <a:spLocks noGrp="1"/>
          </p:cNvSpPr>
          <p:nvPr>
            <p:ph type="body" sz="quarter" idx="10"/>
          </p:nvPr>
        </p:nvSpPr>
        <p:spPr>
          <a:xfrm>
            <a:off x="1071716" y="1504334"/>
            <a:ext cx="8216284" cy="4651665"/>
          </a:xfrm>
        </p:spPr>
        <p:txBody>
          <a:bodyPr/>
          <a:lstStyle/>
          <a:p>
            <a:r>
              <a:rPr lang="nl-NL" dirty="0" smtClean="0"/>
              <a:t>De vragen en opdrachten worden klassikaal besproken</a:t>
            </a:r>
            <a:endParaRPr lang="nl-NL" dirty="0"/>
          </a:p>
        </p:txBody>
      </p:sp>
    </p:spTree>
    <p:extLst>
      <p:ext uri="{BB962C8B-B14F-4D97-AF65-F5344CB8AC3E}">
        <p14:creationId xmlns:p14="http://schemas.microsoft.com/office/powerpoint/2010/main" val="32209201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665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Communiceren</a:t>
            </a:r>
            <a:endParaRPr lang="nl-NL" dirty="0"/>
          </a:p>
        </p:txBody>
      </p:sp>
      <p:sp>
        <p:nvSpPr>
          <p:cNvPr id="3" name="Tijdelijke aanduiding voor tekst 2"/>
          <p:cNvSpPr>
            <a:spLocks noGrp="1"/>
          </p:cNvSpPr>
          <p:nvPr>
            <p:ph type="body" sz="quarter" idx="10"/>
          </p:nvPr>
        </p:nvSpPr>
        <p:spPr>
          <a:xfrm>
            <a:off x="894735" y="1573160"/>
            <a:ext cx="9547123" cy="4582839"/>
          </a:xfrm>
        </p:spPr>
        <p:txBody>
          <a:bodyPr/>
          <a:lstStyle/>
          <a:p>
            <a:r>
              <a:rPr lang="nl-NL" altLang="nl-NL" sz="2000" dirty="0">
                <a:latin typeface="Tahoma" panose="020B0604030504040204" pitchFamily="34" charset="0"/>
              </a:rPr>
              <a:t>Ideeën en meningen in begrijpelijke taal aan anderen duidelijk maken.</a:t>
            </a:r>
          </a:p>
          <a:p>
            <a:endParaRPr lang="nl-NL" altLang="nl-NL" dirty="0">
              <a:latin typeface="Tahoma" panose="020B0604030504040204" pitchFamily="34" charset="0"/>
            </a:endParaRPr>
          </a:p>
          <a:p>
            <a:pPr lvl="4"/>
            <a:r>
              <a:rPr lang="nl-NL" altLang="nl-NL" sz="1100" dirty="0">
                <a:latin typeface="Tahoma" panose="020B0604030504040204" pitchFamily="34" charset="0"/>
              </a:rPr>
              <a:t>Als het zo eenvoudig was, dan ontstonden er geen misverstanden en onbegrip</a:t>
            </a:r>
          </a:p>
          <a:p>
            <a:pPr lvl="4"/>
            <a:r>
              <a:rPr lang="nl-NL" altLang="nl-NL" sz="1100" dirty="0">
                <a:latin typeface="Tahoma" panose="020B0604030504040204" pitchFamily="34" charset="0"/>
              </a:rPr>
              <a:t>15 % toon </a:t>
            </a:r>
          </a:p>
          <a:p>
            <a:pPr lvl="4"/>
            <a:r>
              <a:rPr lang="nl-NL" altLang="nl-NL" sz="1100" dirty="0">
                <a:latin typeface="Tahoma" panose="020B0604030504040204" pitchFamily="34" charset="0"/>
              </a:rPr>
              <a:t>15%  tekst</a:t>
            </a:r>
          </a:p>
          <a:p>
            <a:pPr lvl="4"/>
            <a:r>
              <a:rPr lang="nl-NL" altLang="nl-NL" sz="1100" dirty="0">
                <a:latin typeface="Tahoma" panose="020B0604030504040204" pitchFamily="34" charset="0"/>
              </a:rPr>
              <a:t>70%  non-verbaal</a:t>
            </a:r>
          </a:p>
          <a:p>
            <a:pPr indent="0">
              <a:buNone/>
            </a:pPr>
            <a:r>
              <a:rPr lang="nl-NL" dirty="0"/>
              <a:t/>
            </a:r>
            <a:br>
              <a:rPr lang="nl-NL" dirty="0"/>
            </a:br>
            <a:endParaRPr lang="nl-NL" dirty="0"/>
          </a:p>
        </p:txBody>
      </p:sp>
    </p:spTree>
    <p:extLst>
      <p:ext uri="{BB962C8B-B14F-4D97-AF65-F5344CB8AC3E}">
        <p14:creationId xmlns:p14="http://schemas.microsoft.com/office/powerpoint/2010/main" val="2209577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Zender- ontvanger</a:t>
            </a:r>
            <a:endParaRPr lang="nl-NL" dirty="0"/>
          </a:p>
        </p:txBody>
      </p:sp>
      <p:sp>
        <p:nvSpPr>
          <p:cNvPr id="3" name="Tijdelijke aanduiding voor tekst 2"/>
          <p:cNvSpPr>
            <a:spLocks noGrp="1"/>
          </p:cNvSpPr>
          <p:nvPr>
            <p:ph type="body" sz="quarter" idx="10"/>
          </p:nvPr>
        </p:nvSpPr>
        <p:spPr>
          <a:xfrm>
            <a:off x="1612490" y="1296001"/>
            <a:ext cx="6007510" cy="5340774"/>
          </a:xfrm>
        </p:spPr>
        <p:txBody>
          <a:bodyPr/>
          <a:lstStyle/>
          <a:p>
            <a:endParaRPr lang="nl-NL" dirty="0"/>
          </a:p>
        </p:txBody>
      </p:sp>
      <p:pic>
        <p:nvPicPr>
          <p:cNvPr id="5" name="Picture 4" descr="communicati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613" y="1296000"/>
            <a:ext cx="3816350" cy="50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0487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Doelgerichte communicatie</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endParaRPr lang="nl-NL" altLang="nl-NL" sz="1600" dirty="0">
              <a:latin typeface="Tahoma" panose="020B0604030504040204" pitchFamily="34" charset="0"/>
            </a:endParaRPr>
          </a:p>
        </p:txBody>
      </p:sp>
      <p:sp>
        <p:nvSpPr>
          <p:cNvPr id="5" name="Rechthoek 4"/>
          <p:cNvSpPr/>
          <p:nvPr/>
        </p:nvSpPr>
        <p:spPr>
          <a:xfrm>
            <a:off x="953729" y="1720645"/>
            <a:ext cx="8996516" cy="2400657"/>
          </a:xfrm>
          <a:prstGeom prst="rect">
            <a:avLst/>
          </a:prstGeom>
        </p:spPr>
        <p:txBody>
          <a:bodyPr wrap="square">
            <a:spAutoFit/>
          </a:bodyPr>
          <a:lstStyle/>
          <a:p>
            <a:pPr marL="285750" indent="-285750">
              <a:buFont typeface="Arial" panose="020B0604020202020204" pitchFamily="34" charset="0"/>
              <a:buChar char="•"/>
            </a:pPr>
            <a:r>
              <a:rPr lang="nl-NL" altLang="nl-NL" sz="2000" b="1" dirty="0">
                <a:latin typeface="Tahoma" panose="020B0604030504040204" pitchFamily="34" charset="0"/>
              </a:rPr>
              <a:t>Actief luisteren</a:t>
            </a:r>
            <a:r>
              <a:rPr lang="nl-NL" altLang="nl-NL" dirty="0">
                <a:latin typeface="Tahoma" panose="020B0604030504040204" pitchFamily="34" charset="0"/>
              </a:rPr>
              <a:t> </a:t>
            </a:r>
            <a:r>
              <a:rPr lang="nl-NL" altLang="nl-NL" sz="1600" dirty="0">
                <a:latin typeface="Tahoma" panose="020B0604030504040204" pitchFamily="34" charset="0"/>
              </a:rPr>
              <a:t>(filmpje)</a:t>
            </a:r>
          </a:p>
          <a:p>
            <a:pPr lvl="4"/>
            <a:r>
              <a:rPr lang="nl-NL" altLang="nl-NL" dirty="0">
                <a:latin typeface="Tahoma" panose="020B0604030504040204" pitchFamily="34" charset="0"/>
              </a:rPr>
              <a:t>Niet sturende luistervaardigheden</a:t>
            </a:r>
          </a:p>
          <a:p>
            <a:pPr lvl="4"/>
            <a:r>
              <a:rPr lang="nl-NL" altLang="nl-NL" dirty="0">
                <a:latin typeface="Tahoma" panose="020B0604030504040204" pitchFamily="34" charset="0"/>
              </a:rPr>
              <a:t>Sturende luistervaardigheden</a:t>
            </a:r>
          </a:p>
          <a:p>
            <a:pPr lvl="4"/>
            <a:r>
              <a:rPr lang="nl-NL" altLang="nl-NL" dirty="0">
                <a:latin typeface="Tahoma" panose="020B0604030504040204" pitchFamily="34" charset="0"/>
              </a:rPr>
              <a:t>Regelende </a:t>
            </a:r>
            <a:r>
              <a:rPr lang="nl-NL" altLang="nl-NL" dirty="0" smtClean="0">
                <a:latin typeface="Tahoma" panose="020B0604030504040204" pitchFamily="34" charset="0"/>
              </a:rPr>
              <a:t>luistervaardigheden</a:t>
            </a:r>
          </a:p>
          <a:p>
            <a:pPr lvl="4"/>
            <a:endParaRPr lang="nl-NL" altLang="nl-NL"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Vragen </a:t>
            </a:r>
            <a:r>
              <a:rPr lang="nl-NL" altLang="nl-NL" sz="2000" b="1" dirty="0" smtClean="0">
                <a:latin typeface="Tahoma" panose="020B0604030504040204" pitchFamily="34" charset="0"/>
              </a:rPr>
              <a:t>stellen</a:t>
            </a:r>
          </a:p>
          <a:p>
            <a:pPr marL="285750" indent="-285750">
              <a:buFont typeface="Arial" panose="020B0604020202020204" pitchFamily="34" charset="0"/>
              <a:buChar char="•"/>
            </a:pPr>
            <a:endParaRPr lang="nl-NL" altLang="nl-NL"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Samenvatten </a:t>
            </a:r>
          </a:p>
        </p:txBody>
      </p:sp>
    </p:spTree>
    <p:extLst>
      <p:ext uri="{BB962C8B-B14F-4D97-AF65-F5344CB8AC3E}">
        <p14:creationId xmlns:p14="http://schemas.microsoft.com/office/powerpoint/2010/main" val="960899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Doelgerichte communicatie</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endParaRPr lang="nl-NL" altLang="nl-NL" sz="1600" dirty="0">
              <a:latin typeface="Tahoma" panose="020B0604030504040204" pitchFamily="34" charset="0"/>
            </a:endParaRPr>
          </a:p>
        </p:txBody>
      </p:sp>
      <p:sp>
        <p:nvSpPr>
          <p:cNvPr id="5" name="Rechthoek 4"/>
          <p:cNvSpPr/>
          <p:nvPr/>
        </p:nvSpPr>
        <p:spPr>
          <a:xfrm>
            <a:off x="953729" y="1720645"/>
            <a:ext cx="8996516" cy="2985433"/>
          </a:xfrm>
          <a:prstGeom prst="rect">
            <a:avLst/>
          </a:prstGeom>
        </p:spPr>
        <p:txBody>
          <a:bodyPr wrap="square">
            <a:spAutoFit/>
          </a:bodyPr>
          <a:lstStyle/>
          <a:p>
            <a:pPr marL="285750" indent="-285750">
              <a:buFont typeface="Arial" panose="020B0604020202020204" pitchFamily="34" charset="0"/>
              <a:buChar char="•"/>
            </a:pPr>
            <a:r>
              <a:rPr lang="nl-NL" altLang="nl-NL" sz="2000" b="1" dirty="0">
                <a:latin typeface="Tahoma" panose="020B0604030504040204" pitchFamily="34" charset="0"/>
              </a:rPr>
              <a:t>Actief </a:t>
            </a:r>
            <a:r>
              <a:rPr lang="nl-NL" altLang="nl-NL" sz="2000" b="1" dirty="0" smtClean="0">
                <a:latin typeface="Tahoma" panose="020B0604030504040204" pitchFamily="34" charset="0"/>
              </a:rPr>
              <a:t>luisteren</a:t>
            </a:r>
          </a:p>
          <a:p>
            <a:pPr marL="285750" indent="-285750">
              <a:buFont typeface="Arial" panose="020B0604020202020204" pitchFamily="34" charset="0"/>
              <a:buChar char="•"/>
            </a:pPr>
            <a:endParaRPr lang="nl-NL" altLang="nl-NL" sz="2000" b="1"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Vragen stellen </a:t>
            </a:r>
            <a:r>
              <a:rPr lang="nl-NL" altLang="nl-NL" sz="1600" dirty="0">
                <a:latin typeface="Tahoma" panose="020B0604030504040204" pitchFamily="34" charset="0"/>
              </a:rPr>
              <a:t>(filmpje)</a:t>
            </a:r>
            <a:endParaRPr lang="nl-NL" altLang="nl-NL" dirty="0">
              <a:latin typeface="Tahoma" panose="020B0604030504040204" pitchFamily="34" charset="0"/>
            </a:endParaRPr>
          </a:p>
          <a:p>
            <a:pPr lvl="4"/>
            <a:r>
              <a:rPr lang="nl-NL" altLang="nl-NL" dirty="0">
                <a:latin typeface="Tahoma" panose="020B0604030504040204" pitchFamily="34" charset="0"/>
              </a:rPr>
              <a:t>Open vragen</a:t>
            </a:r>
          </a:p>
          <a:p>
            <a:pPr lvl="4"/>
            <a:r>
              <a:rPr lang="nl-NL" altLang="nl-NL" dirty="0">
                <a:latin typeface="Tahoma" panose="020B0604030504040204" pitchFamily="34" charset="0"/>
              </a:rPr>
              <a:t>Gesloten vragen</a:t>
            </a:r>
          </a:p>
          <a:p>
            <a:pPr lvl="4"/>
            <a:r>
              <a:rPr lang="nl-NL" altLang="nl-NL" dirty="0">
                <a:latin typeface="Tahoma" panose="020B0604030504040204" pitchFamily="34" charset="0"/>
              </a:rPr>
              <a:t>Theoretische vragen</a:t>
            </a:r>
          </a:p>
          <a:p>
            <a:pPr lvl="4"/>
            <a:r>
              <a:rPr lang="nl-NL" altLang="nl-NL" dirty="0">
                <a:latin typeface="Tahoma" panose="020B0604030504040204" pitchFamily="34" charset="0"/>
              </a:rPr>
              <a:t>Suggestieve vragen</a:t>
            </a:r>
          </a:p>
          <a:p>
            <a:pPr lvl="4"/>
            <a:r>
              <a:rPr lang="nl-NL" altLang="nl-NL" dirty="0" err="1">
                <a:latin typeface="Tahoma" panose="020B0604030504040204" pitchFamily="34" charset="0"/>
              </a:rPr>
              <a:t>Gedrags</a:t>
            </a:r>
            <a:r>
              <a:rPr lang="nl-NL" altLang="nl-NL" dirty="0">
                <a:latin typeface="Tahoma" panose="020B0604030504040204" pitchFamily="34" charset="0"/>
              </a:rPr>
              <a:t> vragen </a:t>
            </a:r>
            <a:endParaRPr lang="nl-NL" altLang="nl-NL" dirty="0" smtClean="0">
              <a:latin typeface="Tahoma" panose="020B0604030504040204" pitchFamily="34" charset="0"/>
            </a:endParaRPr>
          </a:p>
          <a:p>
            <a:pPr lvl="4"/>
            <a:endParaRPr lang="nl-NL" altLang="nl-NL"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Samenvatten</a:t>
            </a:r>
            <a:r>
              <a:rPr lang="nl-NL" altLang="nl-NL" dirty="0">
                <a:latin typeface="Tahoma" panose="020B0604030504040204" pitchFamily="34" charset="0"/>
              </a:rPr>
              <a:t> </a:t>
            </a:r>
          </a:p>
        </p:txBody>
      </p:sp>
    </p:spTree>
    <p:extLst>
      <p:ext uri="{BB962C8B-B14F-4D97-AF65-F5344CB8AC3E}">
        <p14:creationId xmlns:p14="http://schemas.microsoft.com/office/powerpoint/2010/main" val="735417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Doelgerichte communicatie</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endParaRPr lang="nl-NL" altLang="nl-NL" sz="1600" dirty="0">
              <a:latin typeface="Tahoma" panose="020B0604030504040204" pitchFamily="34" charset="0"/>
            </a:endParaRPr>
          </a:p>
        </p:txBody>
      </p:sp>
      <p:sp>
        <p:nvSpPr>
          <p:cNvPr id="5" name="Rechthoek 4"/>
          <p:cNvSpPr/>
          <p:nvPr/>
        </p:nvSpPr>
        <p:spPr>
          <a:xfrm>
            <a:off x="953729" y="1720645"/>
            <a:ext cx="8996516" cy="2431435"/>
          </a:xfrm>
          <a:prstGeom prst="rect">
            <a:avLst/>
          </a:prstGeom>
        </p:spPr>
        <p:txBody>
          <a:bodyPr wrap="square">
            <a:spAutoFit/>
          </a:bodyPr>
          <a:lstStyle/>
          <a:p>
            <a:pPr marL="285750" indent="-285750">
              <a:buFont typeface="Arial" panose="020B0604020202020204" pitchFamily="34" charset="0"/>
              <a:buChar char="•"/>
            </a:pPr>
            <a:r>
              <a:rPr lang="nl-NL" altLang="nl-NL" sz="2000" b="1" dirty="0">
                <a:latin typeface="Tahoma" panose="020B0604030504040204" pitchFamily="34" charset="0"/>
              </a:rPr>
              <a:t>Actief </a:t>
            </a:r>
            <a:r>
              <a:rPr lang="nl-NL" altLang="nl-NL" sz="2000" b="1" dirty="0" smtClean="0">
                <a:latin typeface="Tahoma" panose="020B0604030504040204" pitchFamily="34" charset="0"/>
              </a:rPr>
              <a:t>luisteren</a:t>
            </a:r>
          </a:p>
          <a:p>
            <a:pPr marL="285750" indent="-285750">
              <a:buFont typeface="Arial" panose="020B0604020202020204" pitchFamily="34" charset="0"/>
              <a:buChar char="•"/>
            </a:pPr>
            <a:endParaRPr lang="nl-NL" altLang="nl-NL" sz="2000" b="1"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Vragen </a:t>
            </a:r>
            <a:r>
              <a:rPr lang="nl-NL" altLang="nl-NL" sz="2000" b="1" dirty="0" smtClean="0">
                <a:latin typeface="Tahoma" panose="020B0604030504040204" pitchFamily="34" charset="0"/>
              </a:rPr>
              <a:t>stellen</a:t>
            </a:r>
          </a:p>
          <a:p>
            <a:pPr marL="285750" indent="-285750">
              <a:buFont typeface="Arial" panose="020B0604020202020204" pitchFamily="34" charset="0"/>
              <a:buChar char="•"/>
            </a:pPr>
            <a:endParaRPr lang="nl-NL" altLang="nl-NL" dirty="0">
              <a:latin typeface="Tahoma" panose="020B0604030504040204" pitchFamily="34" charset="0"/>
            </a:endParaRPr>
          </a:p>
          <a:p>
            <a:pPr marL="285750" indent="-285750">
              <a:buFont typeface="Arial" panose="020B0604020202020204" pitchFamily="34" charset="0"/>
              <a:buChar char="•"/>
            </a:pPr>
            <a:r>
              <a:rPr lang="nl-NL" altLang="nl-NL" sz="2000" b="1" dirty="0">
                <a:latin typeface="Tahoma" panose="020B0604030504040204" pitchFamily="34" charset="0"/>
              </a:rPr>
              <a:t>Samenvatten</a:t>
            </a:r>
            <a:r>
              <a:rPr lang="nl-NL" altLang="nl-NL" dirty="0">
                <a:latin typeface="Tahoma" panose="020B0604030504040204" pitchFamily="34" charset="0"/>
              </a:rPr>
              <a:t> </a:t>
            </a:r>
            <a:r>
              <a:rPr lang="nl-NL" altLang="nl-NL" sz="1600" dirty="0">
                <a:latin typeface="Tahoma" panose="020B0604030504040204" pitchFamily="34" charset="0"/>
              </a:rPr>
              <a:t>(filmpje)</a:t>
            </a:r>
            <a:endParaRPr lang="nl-NL" altLang="nl-NL" dirty="0">
              <a:latin typeface="Tahoma" panose="020B0604030504040204" pitchFamily="34" charset="0"/>
            </a:endParaRPr>
          </a:p>
          <a:p>
            <a:pPr lvl="4"/>
            <a:r>
              <a:rPr lang="nl-NL" altLang="nl-NL" dirty="0">
                <a:latin typeface="Tahoma" panose="020B0604030504040204" pitchFamily="34" charset="0"/>
              </a:rPr>
              <a:t>Je kan bepalen of je het begrepen hebt</a:t>
            </a:r>
          </a:p>
          <a:p>
            <a:pPr lvl="4"/>
            <a:r>
              <a:rPr lang="nl-NL" altLang="nl-NL" dirty="0">
                <a:latin typeface="Tahoma" panose="020B0604030504040204" pitchFamily="34" charset="0"/>
              </a:rPr>
              <a:t>De ander ziet dat je goed geluisterd hebt</a:t>
            </a:r>
          </a:p>
          <a:p>
            <a:pPr lvl="4"/>
            <a:r>
              <a:rPr lang="nl-NL" altLang="nl-NL" dirty="0">
                <a:latin typeface="Tahoma" panose="020B0604030504040204" pitchFamily="34" charset="0"/>
              </a:rPr>
              <a:t>Je dwingt jezelf eerst te luisteren, voordat de reageert </a:t>
            </a:r>
          </a:p>
        </p:txBody>
      </p:sp>
    </p:spTree>
    <p:extLst>
      <p:ext uri="{BB962C8B-B14F-4D97-AF65-F5344CB8AC3E}">
        <p14:creationId xmlns:p14="http://schemas.microsoft.com/office/powerpoint/2010/main" val="269016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Non-verbaal</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953729" y="1720645"/>
            <a:ext cx="8996516" cy="2831544"/>
          </a:xfrm>
          <a:prstGeom prst="rect">
            <a:avLst/>
          </a:prstGeom>
        </p:spPr>
        <p:txBody>
          <a:bodyPr wrap="square">
            <a:spAutoFit/>
          </a:bodyPr>
          <a:lstStyle/>
          <a:p>
            <a:r>
              <a:rPr lang="nl-NL" altLang="nl-NL" sz="1600" b="1" dirty="0">
                <a:latin typeface="Tahoma" panose="020B0604030504040204" pitchFamily="34" charset="0"/>
                <a:cs typeface="Tahoma" panose="020B0604030504040204" pitchFamily="34" charset="0"/>
              </a:rPr>
              <a:t>Met non-verbale communicatie bedoelt men elke vorm van uitwisseling van een boodschap via niet talige signalen of ‘tekens’, zonder woorden</a:t>
            </a:r>
          </a:p>
          <a:p>
            <a:endParaRPr lang="nl-NL" altLang="nl-NL" sz="1600" dirty="0">
              <a:latin typeface="Tahoma" panose="020B0604030504040204" pitchFamily="34" charset="0"/>
              <a:cs typeface="Tahoma" panose="020B0604030504040204" pitchFamily="34" charset="0"/>
            </a:endParaRP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Uiterlijk</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Kleding</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Kleuren</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Lichaamshouding</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Praten met handen en voeten</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Van je gezicht aflezen</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Spiegels van de ziel/ogen</a:t>
            </a:r>
          </a:p>
          <a:p>
            <a:pPr marL="2114550" lvl="4" indent="-285750">
              <a:buFont typeface="Arial" panose="020B0604020202020204" pitchFamily="34" charset="0"/>
              <a:buChar char="•"/>
            </a:pPr>
            <a:r>
              <a:rPr lang="nl-NL" altLang="nl-NL" sz="1400" dirty="0">
                <a:latin typeface="Tahoma" panose="020B0604030504040204" pitchFamily="34" charset="0"/>
                <a:cs typeface="Tahoma" panose="020B0604030504040204" pitchFamily="34" charset="0"/>
              </a:rPr>
              <a:t>Geen lichaamstaal</a:t>
            </a:r>
          </a:p>
          <a:p>
            <a:endParaRPr lang="nl-NL" altLang="nl-NL" dirty="0">
              <a:latin typeface="Tahoma" panose="020B0604030504040204" pitchFamily="34" charset="0"/>
            </a:endParaRPr>
          </a:p>
        </p:txBody>
      </p:sp>
    </p:spTree>
    <p:extLst>
      <p:ext uri="{BB962C8B-B14F-4D97-AF65-F5344CB8AC3E}">
        <p14:creationId xmlns:p14="http://schemas.microsoft.com/office/powerpoint/2010/main" val="2167273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6000" y="576000"/>
            <a:ext cx="8781290" cy="720000"/>
          </a:xfrm>
        </p:spPr>
        <p:txBody>
          <a:bodyPr>
            <a:normAutofit/>
          </a:bodyPr>
          <a:lstStyle/>
          <a:p>
            <a:r>
              <a:rPr lang="nl-NL" dirty="0" smtClean="0"/>
              <a:t>Opdracht gespreksvoering</a:t>
            </a:r>
            <a:endParaRPr lang="nl-NL" dirty="0"/>
          </a:p>
        </p:txBody>
      </p:sp>
      <p:sp>
        <p:nvSpPr>
          <p:cNvPr id="3" name="Tijdelijke aanduiding voor tekst 2"/>
          <p:cNvSpPr>
            <a:spLocks noGrp="1"/>
          </p:cNvSpPr>
          <p:nvPr>
            <p:ph type="body" sz="quarter" idx="10"/>
          </p:nvPr>
        </p:nvSpPr>
        <p:spPr>
          <a:xfrm>
            <a:off x="580103" y="1533832"/>
            <a:ext cx="9783097" cy="4622167"/>
          </a:xfrm>
        </p:spPr>
        <p:txBody>
          <a:bodyPr>
            <a:normAutofit/>
          </a:bodyPr>
          <a:lstStyle/>
          <a:p>
            <a:endParaRPr lang="nl-NL" altLang="nl-NL" sz="1600" dirty="0">
              <a:latin typeface="Tahoma" panose="020B0604030504040204" pitchFamily="34" charset="0"/>
            </a:endParaRPr>
          </a:p>
          <a:p>
            <a:pPr indent="0">
              <a:buNone/>
            </a:pPr>
            <a:endParaRPr lang="nl-NL" altLang="nl-NL" sz="1600" dirty="0" smtClean="0">
              <a:latin typeface="Tahoma" panose="020B0604030504040204" pitchFamily="34" charset="0"/>
            </a:endParaRPr>
          </a:p>
          <a:p>
            <a:pPr indent="0">
              <a:buNone/>
            </a:pPr>
            <a:endParaRPr lang="nl-NL" altLang="nl-NL" sz="1600" dirty="0">
              <a:latin typeface="Tahoma" panose="020B0604030504040204" pitchFamily="34" charset="0"/>
            </a:endParaRPr>
          </a:p>
        </p:txBody>
      </p:sp>
      <p:sp>
        <p:nvSpPr>
          <p:cNvPr id="5" name="Rechthoek 4"/>
          <p:cNvSpPr/>
          <p:nvPr/>
        </p:nvSpPr>
        <p:spPr>
          <a:xfrm>
            <a:off x="953729" y="1720645"/>
            <a:ext cx="8996516" cy="1631216"/>
          </a:xfrm>
          <a:prstGeom prst="rect">
            <a:avLst/>
          </a:prstGeom>
        </p:spPr>
        <p:txBody>
          <a:bodyPr wrap="square">
            <a:spAutoFit/>
          </a:bodyPr>
          <a:lstStyle/>
          <a:p>
            <a:pPr marL="285750" indent="-285750">
              <a:buFont typeface="Arial" panose="020B0604020202020204" pitchFamily="34" charset="0"/>
              <a:buChar char="•"/>
            </a:pPr>
            <a:r>
              <a:rPr lang="nl-NL" altLang="nl-NL" sz="2000" dirty="0">
                <a:latin typeface="Tahoma" panose="020B0604030504040204" pitchFamily="34" charset="0"/>
                <a:cs typeface="Tahoma" panose="020B0604030504040204" pitchFamily="34" charset="0"/>
              </a:rPr>
              <a:t>Werk in tweetallen</a:t>
            </a:r>
          </a:p>
          <a:p>
            <a:pPr marL="285750" indent="-285750">
              <a:buFont typeface="Arial" panose="020B0604020202020204" pitchFamily="34" charset="0"/>
              <a:buChar char="•"/>
            </a:pPr>
            <a:r>
              <a:rPr lang="nl-NL" altLang="nl-NL" sz="2000" dirty="0">
                <a:latin typeface="Tahoma" panose="020B0604030504040204" pitchFamily="34" charset="0"/>
                <a:cs typeface="Tahoma" panose="020B0604030504040204" pitchFamily="34" charset="0"/>
              </a:rPr>
              <a:t>Kies een onderwerp waar je het over wil hebben</a:t>
            </a:r>
          </a:p>
          <a:p>
            <a:pPr marL="285750" indent="-285750">
              <a:buFont typeface="Arial" panose="020B0604020202020204" pitchFamily="34" charset="0"/>
              <a:buChar char="•"/>
            </a:pPr>
            <a:r>
              <a:rPr lang="nl-NL" altLang="nl-NL" sz="2000" dirty="0">
                <a:latin typeface="Tahoma" panose="020B0604030504040204" pitchFamily="34" charset="0"/>
                <a:cs typeface="Tahoma" panose="020B0604030504040204" pitchFamily="34" charset="0"/>
              </a:rPr>
              <a:t>Kies een ontvanger en een boodschapper</a:t>
            </a:r>
          </a:p>
          <a:p>
            <a:pPr marL="285750" indent="-285750">
              <a:buFont typeface="Arial" panose="020B0604020202020204" pitchFamily="34" charset="0"/>
              <a:buChar char="•"/>
            </a:pPr>
            <a:r>
              <a:rPr lang="nl-NL" altLang="nl-NL" sz="2000" dirty="0">
                <a:latin typeface="Tahoma" panose="020B0604030504040204" pitchFamily="34" charset="0"/>
                <a:cs typeface="Tahoma" panose="020B0604030504040204" pitchFamily="34" charset="0"/>
              </a:rPr>
              <a:t>Boodschapper; blijf jezelf tijdens het vertellen</a:t>
            </a:r>
          </a:p>
          <a:p>
            <a:pPr marL="285750" indent="-285750">
              <a:buFont typeface="Arial" panose="020B0604020202020204" pitchFamily="34" charset="0"/>
              <a:buChar char="•"/>
            </a:pPr>
            <a:r>
              <a:rPr lang="nl-NL" altLang="nl-NL" sz="2000" dirty="0">
                <a:latin typeface="Tahoma" panose="020B0604030504040204" pitchFamily="34" charset="0"/>
                <a:cs typeface="Tahoma" panose="020B0604030504040204" pitchFamily="34" charset="0"/>
              </a:rPr>
              <a:t>Ontvanger; luister, stel vragen en vat samen</a:t>
            </a:r>
          </a:p>
        </p:txBody>
      </p:sp>
    </p:spTree>
    <p:extLst>
      <p:ext uri="{BB962C8B-B14F-4D97-AF65-F5344CB8AC3E}">
        <p14:creationId xmlns:p14="http://schemas.microsoft.com/office/powerpoint/2010/main" val="2120844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roeneWelle">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mbo zone.potx" id="{0BCAC3F8-4FF1-499E-BA49-5CC313878B9A}" vid="{F13681D8-602E-4945-A6E2-54F6374ECF34}"/>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Presentatie mbo zone</Template>
  <TotalTime>81</TotalTime>
  <Words>918</Words>
  <Application>Microsoft Office PowerPoint</Application>
  <PresentationFormat>Breedbeeld</PresentationFormat>
  <Paragraphs>171</Paragraphs>
  <Slides>22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Calibri</vt:lpstr>
      <vt:lpstr>Tahoma</vt:lpstr>
      <vt:lpstr>Kantoorthema</vt:lpstr>
      <vt:lpstr>PowerPoint-presentatie</vt:lpstr>
      <vt:lpstr>praktijkopleider</vt:lpstr>
      <vt:lpstr>Communiceren</vt:lpstr>
      <vt:lpstr>Zender- ontvanger</vt:lpstr>
      <vt:lpstr>Doelgerichte communicatie</vt:lpstr>
      <vt:lpstr>Doelgerichte communicatie</vt:lpstr>
      <vt:lpstr>Doelgerichte communicatie</vt:lpstr>
      <vt:lpstr>Non-verbaal</vt:lpstr>
      <vt:lpstr>Opdracht gespreksvoering</vt:lpstr>
      <vt:lpstr>Het gesprek</vt:lpstr>
      <vt:lpstr>Slecht nieuws of conflict  Blijf communiceren!</vt:lpstr>
      <vt:lpstr>Het slecht-nieuws-gesprek  </vt:lpstr>
      <vt:lpstr>Opdracht slecht-nieuws-gesprek  </vt:lpstr>
      <vt:lpstr>conflict  </vt:lpstr>
      <vt:lpstr>aanpassen </vt:lpstr>
      <vt:lpstr>vermijden</vt:lpstr>
      <vt:lpstr>vechten</vt:lpstr>
      <vt:lpstr>samenwerken</vt:lpstr>
      <vt:lpstr>onderhandelen</vt:lpstr>
      <vt:lpstr>Theorie en opdrachten</vt:lpstr>
      <vt:lpstr>Bespreking vragen en opdrachten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Piet Segers</dc:creator>
  <cp:lastModifiedBy>Piet Segers</cp:lastModifiedBy>
  <cp:revision>16</cp:revision>
  <dcterms:created xsi:type="dcterms:W3CDTF">2018-09-27T09:40:51Z</dcterms:created>
  <dcterms:modified xsi:type="dcterms:W3CDTF">2018-09-27T11:02:02Z</dcterms:modified>
</cp:coreProperties>
</file>